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75" r:id="rId2"/>
    <p:sldId id="273" r:id="rId3"/>
  </p:sldIdLst>
  <p:sldSz cx="611981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ED4"/>
    <a:srgbClr val="D96E06"/>
    <a:srgbClr val="DB0C0A"/>
    <a:srgbClr val="C46307"/>
    <a:srgbClr val="FF8100"/>
    <a:srgbClr val="F0FEEA"/>
    <a:srgbClr val="939393"/>
    <a:srgbClr val="2C4AE6"/>
    <a:srgbClr val="FDEEE6"/>
    <a:srgbClr val="ED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5846"/>
  </p:normalViewPr>
  <p:slideViewPr>
    <p:cSldViewPr snapToGrid="0">
      <p:cViewPr>
        <p:scale>
          <a:sx n="155" d="100"/>
          <a:sy n="155" d="100"/>
        </p:scale>
        <p:origin x="2432" y="-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C31D1-2ED6-7F4A-AD32-F3D311AF1E92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117725" y="1143000"/>
            <a:ext cx="26225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01C17-F2D7-9A4F-896D-E16906D314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366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68CE1-8065-6104-17D9-D882FA74B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190BAA2-FB22-6818-B7A2-580E309B09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45CD6BA-85D4-F6B3-8B37-07A46A4FEA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0C22D5-71C2-226D-C3DF-B593DE3B2C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901C17-F2D7-9A4F-896D-E16906D314F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72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3390B-8445-565B-37DA-EC2E82214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7525437-CC41-E90B-5A6B-05DFC85FE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2B630B2-E752-8ED3-5521-AFFD2C5CB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9DE6FF-BA0A-CBDE-186B-6B939538CF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901C17-F2D7-9A4F-896D-E16906D314F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4172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986" y="1178222"/>
            <a:ext cx="5201841" cy="2506427"/>
          </a:xfrm>
        </p:spPr>
        <p:txBody>
          <a:bodyPr anchor="b"/>
          <a:lstStyle>
            <a:lvl1pPr algn="ctr">
              <a:defRPr sz="401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977" y="3781306"/>
            <a:ext cx="4589860" cy="1738167"/>
          </a:xfrm>
        </p:spPr>
        <p:txBody>
          <a:bodyPr/>
          <a:lstStyle>
            <a:lvl1pPr marL="0" indent="0" algn="ctr">
              <a:buNone/>
              <a:defRPr sz="1606"/>
            </a:lvl1pPr>
            <a:lvl2pPr marL="306004" indent="0" algn="ctr">
              <a:buNone/>
              <a:defRPr sz="1339"/>
            </a:lvl2pPr>
            <a:lvl3pPr marL="612008" indent="0" algn="ctr">
              <a:buNone/>
              <a:defRPr sz="1205"/>
            </a:lvl3pPr>
            <a:lvl4pPr marL="918012" indent="0" algn="ctr">
              <a:buNone/>
              <a:defRPr sz="1071"/>
            </a:lvl4pPr>
            <a:lvl5pPr marL="1224016" indent="0" algn="ctr">
              <a:buNone/>
              <a:defRPr sz="1071"/>
            </a:lvl5pPr>
            <a:lvl6pPr marL="1530020" indent="0" algn="ctr">
              <a:buNone/>
              <a:defRPr sz="1071"/>
            </a:lvl6pPr>
            <a:lvl7pPr marL="1836024" indent="0" algn="ctr">
              <a:buNone/>
              <a:defRPr sz="1071"/>
            </a:lvl7pPr>
            <a:lvl8pPr marL="2142028" indent="0" algn="ctr">
              <a:buNone/>
              <a:defRPr sz="1071"/>
            </a:lvl8pPr>
            <a:lvl9pPr marL="2448032" indent="0" algn="ctr">
              <a:buNone/>
              <a:defRPr sz="1071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7738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79491" y="383297"/>
            <a:ext cx="1319585" cy="610108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0738" y="383297"/>
            <a:ext cx="3882256" cy="610108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070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7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50" y="1794831"/>
            <a:ext cx="5278339" cy="2994714"/>
          </a:xfrm>
        </p:spPr>
        <p:txBody>
          <a:bodyPr anchor="b"/>
          <a:lstStyle>
            <a:lvl1pPr>
              <a:defRPr sz="401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50" y="4817876"/>
            <a:ext cx="5278339" cy="1574849"/>
          </a:xfrm>
        </p:spPr>
        <p:txBody>
          <a:bodyPr/>
          <a:lstStyle>
            <a:lvl1pPr marL="0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1pPr>
            <a:lvl2pPr marL="306004" indent="0">
              <a:buNone/>
              <a:defRPr sz="1339">
                <a:solidFill>
                  <a:schemeClr val="tx1">
                    <a:tint val="82000"/>
                  </a:schemeClr>
                </a:solidFill>
              </a:defRPr>
            </a:lvl2pPr>
            <a:lvl3pPr marL="612008" indent="0">
              <a:buNone/>
              <a:defRPr sz="1205">
                <a:solidFill>
                  <a:schemeClr val="tx1">
                    <a:tint val="82000"/>
                  </a:schemeClr>
                </a:solidFill>
              </a:defRPr>
            </a:lvl3pPr>
            <a:lvl4pPr marL="918012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4pPr>
            <a:lvl5pPr marL="1224016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5pPr>
            <a:lvl6pPr marL="1530020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6pPr>
            <a:lvl7pPr marL="1836024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7pPr>
            <a:lvl8pPr marL="2142028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8pPr>
            <a:lvl9pPr marL="2448032" indent="0">
              <a:buNone/>
              <a:defRPr sz="10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5437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0737" y="1916484"/>
            <a:ext cx="2600921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155" y="1916484"/>
            <a:ext cx="2600921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59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383299"/>
            <a:ext cx="5278339" cy="139153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535" y="1764832"/>
            <a:ext cx="2588967" cy="864917"/>
          </a:xfrm>
        </p:spPr>
        <p:txBody>
          <a:bodyPr anchor="b"/>
          <a:lstStyle>
            <a:lvl1pPr marL="0" indent="0">
              <a:buNone/>
              <a:defRPr sz="1606" b="1"/>
            </a:lvl1pPr>
            <a:lvl2pPr marL="306004" indent="0">
              <a:buNone/>
              <a:defRPr sz="1339" b="1"/>
            </a:lvl2pPr>
            <a:lvl3pPr marL="612008" indent="0">
              <a:buNone/>
              <a:defRPr sz="1205" b="1"/>
            </a:lvl3pPr>
            <a:lvl4pPr marL="918012" indent="0">
              <a:buNone/>
              <a:defRPr sz="1071" b="1"/>
            </a:lvl4pPr>
            <a:lvl5pPr marL="1224016" indent="0">
              <a:buNone/>
              <a:defRPr sz="1071" b="1"/>
            </a:lvl5pPr>
            <a:lvl6pPr marL="1530020" indent="0">
              <a:buNone/>
              <a:defRPr sz="1071" b="1"/>
            </a:lvl6pPr>
            <a:lvl7pPr marL="1836024" indent="0">
              <a:buNone/>
              <a:defRPr sz="1071" b="1"/>
            </a:lvl7pPr>
            <a:lvl8pPr marL="2142028" indent="0">
              <a:buNone/>
              <a:defRPr sz="1071" b="1"/>
            </a:lvl8pPr>
            <a:lvl9pPr marL="2448032" indent="0">
              <a:buNone/>
              <a:defRPr sz="107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1535" y="2629749"/>
            <a:ext cx="2588967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8155" y="1764832"/>
            <a:ext cx="2601718" cy="864917"/>
          </a:xfrm>
        </p:spPr>
        <p:txBody>
          <a:bodyPr anchor="b"/>
          <a:lstStyle>
            <a:lvl1pPr marL="0" indent="0">
              <a:buNone/>
              <a:defRPr sz="1606" b="1"/>
            </a:lvl1pPr>
            <a:lvl2pPr marL="306004" indent="0">
              <a:buNone/>
              <a:defRPr sz="1339" b="1"/>
            </a:lvl2pPr>
            <a:lvl3pPr marL="612008" indent="0">
              <a:buNone/>
              <a:defRPr sz="1205" b="1"/>
            </a:lvl3pPr>
            <a:lvl4pPr marL="918012" indent="0">
              <a:buNone/>
              <a:defRPr sz="1071" b="1"/>
            </a:lvl4pPr>
            <a:lvl5pPr marL="1224016" indent="0">
              <a:buNone/>
              <a:defRPr sz="1071" b="1"/>
            </a:lvl5pPr>
            <a:lvl6pPr marL="1530020" indent="0">
              <a:buNone/>
              <a:defRPr sz="1071" b="1"/>
            </a:lvl6pPr>
            <a:lvl7pPr marL="1836024" indent="0">
              <a:buNone/>
              <a:defRPr sz="1071" b="1"/>
            </a:lvl7pPr>
            <a:lvl8pPr marL="2142028" indent="0">
              <a:buNone/>
              <a:defRPr sz="1071" b="1"/>
            </a:lvl8pPr>
            <a:lvl9pPr marL="2448032" indent="0">
              <a:buNone/>
              <a:defRPr sz="107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8155" y="2629749"/>
            <a:ext cx="2601718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885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154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518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479954"/>
            <a:ext cx="1973799" cy="1679840"/>
          </a:xfrm>
        </p:spPr>
        <p:txBody>
          <a:bodyPr anchor="b"/>
          <a:lstStyle>
            <a:lvl1pPr>
              <a:defRPr sz="214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1718" y="1036570"/>
            <a:ext cx="3098155" cy="5116178"/>
          </a:xfrm>
        </p:spPr>
        <p:txBody>
          <a:bodyPr/>
          <a:lstStyle>
            <a:lvl1pPr>
              <a:defRPr sz="2142"/>
            </a:lvl1pPr>
            <a:lvl2pPr>
              <a:defRPr sz="1874"/>
            </a:lvl2pPr>
            <a:lvl3pPr>
              <a:defRPr sz="1606"/>
            </a:lvl3pPr>
            <a:lvl4pPr>
              <a:defRPr sz="1339"/>
            </a:lvl4pPr>
            <a:lvl5pPr>
              <a:defRPr sz="1339"/>
            </a:lvl5pPr>
            <a:lvl6pPr>
              <a:defRPr sz="1339"/>
            </a:lvl6pPr>
            <a:lvl7pPr>
              <a:defRPr sz="1339"/>
            </a:lvl7pPr>
            <a:lvl8pPr>
              <a:defRPr sz="1339"/>
            </a:lvl8pPr>
            <a:lvl9pPr>
              <a:defRPr sz="133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2159794"/>
            <a:ext cx="1973799" cy="4001285"/>
          </a:xfrm>
        </p:spPr>
        <p:txBody>
          <a:bodyPr/>
          <a:lstStyle>
            <a:lvl1pPr marL="0" indent="0">
              <a:buNone/>
              <a:defRPr sz="1071"/>
            </a:lvl1pPr>
            <a:lvl2pPr marL="306004" indent="0">
              <a:buNone/>
              <a:defRPr sz="937"/>
            </a:lvl2pPr>
            <a:lvl3pPr marL="612008" indent="0">
              <a:buNone/>
              <a:defRPr sz="803"/>
            </a:lvl3pPr>
            <a:lvl4pPr marL="918012" indent="0">
              <a:buNone/>
              <a:defRPr sz="669"/>
            </a:lvl4pPr>
            <a:lvl5pPr marL="1224016" indent="0">
              <a:buNone/>
              <a:defRPr sz="669"/>
            </a:lvl5pPr>
            <a:lvl6pPr marL="1530020" indent="0">
              <a:buNone/>
              <a:defRPr sz="669"/>
            </a:lvl6pPr>
            <a:lvl7pPr marL="1836024" indent="0">
              <a:buNone/>
              <a:defRPr sz="669"/>
            </a:lvl7pPr>
            <a:lvl8pPr marL="2142028" indent="0">
              <a:buNone/>
              <a:defRPr sz="669"/>
            </a:lvl8pPr>
            <a:lvl9pPr marL="2448032" indent="0">
              <a:buNone/>
              <a:defRPr sz="66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500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479954"/>
            <a:ext cx="1973799" cy="1679840"/>
          </a:xfrm>
        </p:spPr>
        <p:txBody>
          <a:bodyPr anchor="b"/>
          <a:lstStyle>
            <a:lvl1pPr>
              <a:defRPr sz="214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1718" y="1036570"/>
            <a:ext cx="3098155" cy="5116178"/>
          </a:xfrm>
        </p:spPr>
        <p:txBody>
          <a:bodyPr anchor="t"/>
          <a:lstStyle>
            <a:lvl1pPr marL="0" indent="0">
              <a:buNone/>
              <a:defRPr sz="2142"/>
            </a:lvl1pPr>
            <a:lvl2pPr marL="306004" indent="0">
              <a:buNone/>
              <a:defRPr sz="1874"/>
            </a:lvl2pPr>
            <a:lvl3pPr marL="612008" indent="0">
              <a:buNone/>
              <a:defRPr sz="1606"/>
            </a:lvl3pPr>
            <a:lvl4pPr marL="918012" indent="0">
              <a:buNone/>
              <a:defRPr sz="1339"/>
            </a:lvl4pPr>
            <a:lvl5pPr marL="1224016" indent="0">
              <a:buNone/>
              <a:defRPr sz="1339"/>
            </a:lvl5pPr>
            <a:lvl6pPr marL="1530020" indent="0">
              <a:buNone/>
              <a:defRPr sz="1339"/>
            </a:lvl6pPr>
            <a:lvl7pPr marL="1836024" indent="0">
              <a:buNone/>
              <a:defRPr sz="1339"/>
            </a:lvl7pPr>
            <a:lvl8pPr marL="2142028" indent="0">
              <a:buNone/>
              <a:defRPr sz="1339"/>
            </a:lvl8pPr>
            <a:lvl9pPr marL="2448032" indent="0">
              <a:buNone/>
              <a:defRPr sz="133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2159794"/>
            <a:ext cx="1973799" cy="4001285"/>
          </a:xfrm>
        </p:spPr>
        <p:txBody>
          <a:bodyPr/>
          <a:lstStyle>
            <a:lvl1pPr marL="0" indent="0">
              <a:buNone/>
              <a:defRPr sz="1071"/>
            </a:lvl1pPr>
            <a:lvl2pPr marL="306004" indent="0">
              <a:buNone/>
              <a:defRPr sz="937"/>
            </a:lvl2pPr>
            <a:lvl3pPr marL="612008" indent="0">
              <a:buNone/>
              <a:defRPr sz="803"/>
            </a:lvl3pPr>
            <a:lvl4pPr marL="918012" indent="0">
              <a:buNone/>
              <a:defRPr sz="669"/>
            </a:lvl4pPr>
            <a:lvl5pPr marL="1224016" indent="0">
              <a:buNone/>
              <a:defRPr sz="669"/>
            </a:lvl5pPr>
            <a:lvl6pPr marL="1530020" indent="0">
              <a:buNone/>
              <a:defRPr sz="669"/>
            </a:lvl6pPr>
            <a:lvl7pPr marL="1836024" indent="0">
              <a:buNone/>
              <a:defRPr sz="669"/>
            </a:lvl7pPr>
            <a:lvl8pPr marL="2142028" indent="0">
              <a:buNone/>
              <a:defRPr sz="669"/>
            </a:lvl8pPr>
            <a:lvl9pPr marL="2448032" indent="0">
              <a:buNone/>
              <a:defRPr sz="66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9454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737" y="383299"/>
            <a:ext cx="5278339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0737" y="1916484"/>
            <a:ext cx="5278339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737" y="6672698"/>
            <a:ext cx="137695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33AFD5-6749-DE41-94C2-0F004F3915E7}" type="datetimeFigureOut">
              <a:rPr lang="de-DE" smtClean="0"/>
              <a:t>30.04.25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7188" y="6672698"/>
            <a:ext cx="206543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2118" y="6672698"/>
            <a:ext cx="137695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C2063-60E3-0345-93A5-F05500441DB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895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12008" rtl="0" eaLnBrk="1" latinLnBrk="0" hangingPunct="1">
        <a:lnSpc>
          <a:spcPct val="90000"/>
        </a:lnSpc>
        <a:spcBef>
          <a:spcPct val="0"/>
        </a:spcBef>
        <a:buNone/>
        <a:defRPr sz="29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002" indent="-153002" algn="l" defTabSz="612008" rtl="0" eaLnBrk="1" latinLnBrk="0" hangingPunct="1">
        <a:lnSpc>
          <a:spcPct val="90000"/>
        </a:lnSpc>
        <a:spcBef>
          <a:spcPts val="669"/>
        </a:spcBef>
        <a:buFont typeface="Arial" panose="020B0604020202020204" pitchFamily="34" charset="0"/>
        <a:buChar char="•"/>
        <a:defRPr sz="1874" kern="1200">
          <a:solidFill>
            <a:schemeClr val="tx1"/>
          </a:solidFill>
          <a:latin typeface="+mn-lt"/>
          <a:ea typeface="+mn-ea"/>
          <a:cs typeface="+mn-cs"/>
        </a:defRPr>
      </a:lvl1pPr>
      <a:lvl2pPr marL="459006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765010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39" kern="1200">
          <a:solidFill>
            <a:schemeClr val="tx1"/>
          </a:solidFill>
          <a:latin typeface="+mn-lt"/>
          <a:ea typeface="+mn-ea"/>
          <a:cs typeface="+mn-cs"/>
        </a:defRPr>
      </a:lvl3pPr>
      <a:lvl4pPr marL="1071014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4pPr>
      <a:lvl5pPr marL="1377018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5pPr>
      <a:lvl6pPr marL="1683022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6pPr>
      <a:lvl7pPr marL="1989026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7pPr>
      <a:lvl8pPr marL="2295030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8pPr>
      <a:lvl9pPr marL="2601034" indent="-153002" algn="l" defTabSz="612008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1pPr>
      <a:lvl2pPr marL="306004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2pPr>
      <a:lvl3pPr marL="612008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3pPr>
      <a:lvl4pPr marL="918012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4pPr>
      <a:lvl5pPr marL="1224016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5pPr>
      <a:lvl6pPr marL="1530020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6pPr>
      <a:lvl7pPr marL="1836024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7pPr>
      <a:lvl8pPr marL="2142028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8pPr>
      <a:lvl9pPr marL="2448032" algn="l" defTabSz="612008" rtl="0" eaLnBrk="1" latinLnBrk="0" hangingPunct="1">
        <a:defRPr sz="12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D4C69-9FF3-3612-2B50-70D299935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1DDF215A-4725-C564-11BF-C958EA31A6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73" r="4367" b="19269"/>
          <a:stretch/>
        </p:blipFill>
        <p:spPr>
          <a:xfrm>
            <a:off x="4588431" y="3107157"/>
            <a:ext cx="778440" cy="381910"/>
          </a:xfrm>
          <a:prstGeom prst="rect">
            <a:avLst/>
          </a:prstGeom>
        </p:spPr>
      </p:pic>
      <p:sp>
        <p:nvSpPr>
          <p:cNvPr id="76" name="Abgerundetes Rechteck 75">
            <a:extLst>
              <a:ext uri="{FF2B5EF4-FFF2-40B4-BE49-F238E27FC236}">
                <a16:creationId xmlns:a16="http://schemas.microsoft.com/office/drawing/2014/main" id="{E46BD6B2-9BDF-D9D0-3D3D-2C667F762022}"/>
              </a:ext>
            </a:extLst>
          </p:cNvPr>
          <p:cNvSpPr/>
          <p:nvPr/>
        </p:nvSpPr>
        <p:spPr>
          <a:xfrm>
            <a:off x="4427685" y="409573"/>
            <a:ext cx="1322905" cy="1951641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ingebuchteter Richtungspfeil 109">
            <a:extLst>
              <a:ext uri="{FF2B5EF4-FFF2-40B4-BE49-F238E27FC236}">
                <a16:creationId xmlns:a16="http://schemas.microsoft.com/office/drawing/2014/main" id="{5D804FDF-2F3B-94AA-DCF1-8173AFD104CC}"/>
              </a:ext>
            </a:extLst>
          </p:cNvPr>
          <p:cNvSpPr/>
          <p:nvPr/>
        </p:nvSpPr>
        <p:spPr>
          <a:xfrm rot="2717913">
            <a:off x="3339342" y="2318305"/>
            <a:ext cx="1246800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106" name="Abgerundetes Rechteck 105">
            <a:extLst>
              <a:ext uri="{FF2B5EF4-FFF2-40B4-BE49-F238E27FC236}">
                <a16:creationId xmlns:a16="http://schemas.microsoft.com/office/drawing/2014/main" id="{E47C8DCE-152F-53B7-A8DC-850E853156FB}"/>
              </a:ext>
            </a:extLst>
          </p:cNvPr>
          <p:cNvSpPr/>
          <p:nvPr/>
        </p:nvSpPr>
        <p:spPr>
          <a:xfrm>
            <a:off x="3429741" y="1724156"/>
            <a:ext cx="658742" cy="76912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/>
              <a:t> </a:t>
            </a:r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5" name="Abgerundetes Rechteck 104">
            <a:extLst>
              <a:ext uri="{FF2B5EF4-FFF2-40B4-BE49-F238E27FC236}">
                <a16:creationId xmlns:a16="http://schemas.microsoft.com/office/drawing/2014/main" id="{5B342548-F21A-21FC-C2FF-1953063A7422}"/>
              </a:ext>
            </a:extLst>
          </p:cNvPr>
          <p:cNvSpPr/>
          <p:nvPr/>
        </p:nvSpPr>
        <p:spPr>
          <a:xfrm>
            <a:off x="3443419" y="479214"/>
            <a:ext cx="645064" cy="76912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/>
              <a:t> </a:t>
            </a:r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94" name="Eingebuchteter Richtungspfeil 93">
            <a:extLst>
              <a:ext uri="{FF2B5EF4-FFF2-40B4-BE49-F238E27FC236}">
                <a16:creationId xmlns:a16="http://schemas.microsoft.com/office/drawing/2014/main" id="{6452F95B-C4BD-661F-5279-83B33CCEAEC0}"/>
              </a:ext>
            </a:extLst>
          </p:cNvPr>
          <p:cNvSpPr/>
          <p:nvPr/>
        </p:nvSpPr>
        <p:spPr>
          <a:xfrm>
            <a:off x="3155471" y="1948490"/>
            <a:ext cx="1338127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93" name="Eingebuchteter Richtungspfeil 92">
            <a:extLst>
              <a:ext uri="{FF2B5EF4-FFF2-40B4-BE49-F238E27FC236}">
                <a16:creationId xmlns:a16="http://schemas.microsoft.com/office/drawing/2014/main" id="{06EF88CB-3B05-54D7-B172-4A25284B8804}"/>
              </a:ext>
            </a:extLst>
          </p:cNvPr>
          <p:cNvSpPr/>
          <p:nvPr/>
        </p:nvSpPr>
        <p:spPr>
          <a:xfrm>
            <a:off x="3138333" y="648742"/>
            <a:ext cx="1355265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87" name="Eingebuchteter Richtungspfeil 86">
            <a:extLst>
              <a:ext uri="{FF2B5EF4-FFF2-40B4-BE49-F238E27FC236}">
                <a16:creationId xmlns:a16="http://schemas.microsoft.com/office/drawing/2014/main" id="{9817616B-18C5-94BC-6842-B645BA79E91D}"/>
              </a:ext>
            </a:extLst>
          </p:cNvPr>
          <p:cNvSpPr/>
          <p:nvPr/>
        </p:nvSpPr>
        <p:spPr>
          <a:xfrm>
            <a:off x="234822" y="647253"/>
            <a:ext cx="1945765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85" name="Eingebuchteter Richtungspfeil 84">
            <a:extLst>
              <a:ext uri="{FF2B5EF4-FFF2-40B4-BE49-F238E27FC236}">
                <a16:creationId xmlns:a16="http://schemas.microsoft.com/office/drawing/2014/main" id="{2A8FA44E-01C1-D861-36DE-D2116968D2C6}"/>
              </a:ext>
            </a:extLst>
          </p:cNvPr>
          <p:cNvSpPr/>
          <p:nvPr/>
        </p:nvSpPr>
        <p:spPr>
          <a:xfrm>
            <a:off x="234823" y="1951245"/>
            <a:ext cx="1803400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F4745352-FEC2-C678-66DC-168C7BAC9233}"/>
              </a:ext>
            </a:extLst>
          </p:cNvPr>
          <p:cNvSpPr/>
          <p:nvPr/>
        </p:nvSpPr>
        <p:spPr>
          <a:xfrm>
            <a:off x="1035361" y="1386928"/>
            <a:ext cx="1122949" cy="3135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CHEMICAL REPRESENATION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B23D397-6A94-E5CB-98B7-3190970EDB54}"/>
              </a:ext>
            </a:extLst>
          </p:cNvPr>
          <p:cNvSpPr/>
          <p:nvPr/>
        </p:nvSpPr>
        <p:spPr>
          <a:xfrm>
            <a:off x="733599" y="1998588"/>
            <a:ext cx="217449" cy="201600"/>
          </a:xfrm>
          <a:prstGeom prst="rect">
            <a:avLst/>
          </a:prstGeom>
          <a:solidFill>
            <a:srgbClr val="F0FE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ABCF94A-6735-17B3-F11C-8251DDCB2E70}"/>
              </a:ext>
            </a:extLst>
          </p:cNvPr>
          <p:cNvSpPr/>
          <p:nvPr/>
        </p:nvSpPr>
        <p:spPr>
          <a:xfrm>
            <a:off x="950982" y="2000513"/>
            <a:ext cx="406713" cy="199675"/>
          </a:xfrm>
          <a:prstGeom prst="rect">
            <a:avLst/>
          </a:prstGeom>
          <a:solidFill>
            <a:srgbClr val="EDF4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A75AA6A-D120-D2CB-70F6-D6DAAB46E5EC}"/>
              </a:ext>
            </a:extLst>
          </p:cNvPr>
          <p:cNvSpPr/>
          <p:nvPr/>
        </p:nvSpPr>
        <p:spPr>
          <a:xfrm>
            <a:off x="1357695" y="1998588"/>
            <a:ext cx="217449" cy="201600"/>
          </a:xfrm>
          <a:prstGeom prst="rect">
            <a:avLst/>
          </a:prstGeom>
          <a:solidFill>
            <a:srgbClr val="FDEE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0611936D-2D6F-0CB3-08C9-6C73E0E1D22A}"/>
              </a:ext>
            </a:extLst>
          </p:cNvPr>
          <p:cNvSpPr txBox="1"/>
          <p:nvPr/>
        </p:nvSpPr>
        <p:spPr>
          <a:xfrm>
            <a:off x="461562" y="798744"/>
            <a:ext cx="941283" cy="231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4" dirty="0">
                <a:solidFill>
                  <a:schemeClr val="bg1"/>
                </a:solidFill>
              </a:rPr>
              <a:t>……………………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93006F9C-C416-44B4-516A-CB4760270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83563"/>
              </p:ext>
            </p:extLst>
          </p:nvPr>
        </p:nvGraphicFramePr>
        <p:xfrm>
          <a:off x="320981" y="816869"/>
          <a:ext cx="809553" cy="1778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3521">
                  <a:extLst>
                    <a:ext uri="{9D8B030D-6E8A-4147-A177-3AD203B41FA5}">
                      <a16:colId xmlns:a16="http://schemas.microsoft.com/office/drawing/2014/main" val="1367034162"/>
                    </a:ext>
                  </a:extLst>
                </a:gridCol>
                <a:gridCol w="141948">
                  <a:extLst>
                    <a:ext uri="{9D8B030D-6E8A-4147-A177-3AD203B41FA5}">
                      <a16:colId xmlns:a16="http://schemas.microsoft.com/office/drawing/2014/main" val="1121925516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2639564587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2909656675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1817510172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4006912471"/>
                    </a:ext>
                  </a:extLst>
                </a:gridCol>
              </a:tblGrid>
              <a:tr h="142677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marL="40657" marR="40657" marT="20329" marB="2032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0657" marR="40657" marT="20329" marB="2032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marL="40657" marR="40657" marT="20329" marB="2032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704195"/>
                  </a:ext>
                </a:extLst>
              </a:tr>
            </a:tbl>
          </a:graphicData>
        </a:graphic>
      </p:graphicFrame>
      <p:sp>
        <p:nvSpPr>
          <p:cNvPr id="21" name="Abgerundetes Rechteck 20">
            <a:extLst>
              <a:ext uri="{FF2B5EF4-FFF2-40B4-BE49-F238E27FC236}">
                <a16:creationId xmlns:a16="http://schemas.microsoft.com/office/drawing/2014/main" id="{A1A24396-E9D2-994F-4B4D-8EBBA10EA5B8}"/>
              </a:ext>
            </a:extLst>
          </p:cNvPr>
          <p:cNvSpPr/>
          <p:nvPr/>
        </p:nvSpPr>
        <p:spPr>
          <a:xfrm>
            <a:off x="607430" y="1895332"/>
            <a:ext cx="1089632" cy="379477"/>
          </a:xfrm>
          <a:prstGeom prst="roundRect">
            <a:avLst/>
          </a:prstGeom>
          <a:noFill/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900" dirty="0">
                <a:solidFill>
                  <a:schemeClr val="tx1"/>
                </a:solidFill>
                <a:latin typeface="Helvetica" pitchFamily="2" charset="0"/>
                <a:cs typeface="Courier New" panose="02070309020205020404" pitchFamily="49" charset="0"/>
              </a:rPr>
              <a:t>NC P(O)(O) =O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3AFD3944-64FE-A62D-31D9-4BE868FF3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85081"/>
              </p:ext>
            </p:extLst>
          </p:nvPr>
        </p:nvGraphicFramePr>
        <p:xfrm>
          <a:off x="1233354" y="814249"/>
          <a:ext cx="710446" cy="18305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2408">
                  <a:extLst>
                    <a:ext uri="{9D8B030D-6E8A-4147-A177-3AD203B41FA5}">
                      <a16:colId xmlns:a16="http://schemas.microsoft.com/office/drawing/2014/main" val="2741185573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4229457792"/>
                    </a:ext>
                  </a:extLst>
                </a:gridCol>
                <a:gridCol w="165630">
                  <a:extLst>
                    <a:ext uri="{9D8B030D-6E8A-4147-A177-3AD203B41FA5}">
                      <a16:colId xmlns:a16="http://schemas.microsoft.com/office/drawing/2014/main" val="1592931007"/>
                    </a:ext>
                  </a:extLst>
                </a:gridCol>
              </a:tblGrid>
              <a:tr h="147918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0.7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0.1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6028553"/>
                  </a:ext>
                </a:extLst>
              </a:tr>
            </a:tbl>
          </a:graphicData>
        </a:graphic>
      </p:graphicFrame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3423595D-7C1E-AEED-4647-96F678CC1ED9}"/>
              </a:ext>
            </a:extLst>
          </p:cNvPr>
          <p:cNvCxnSpPr>
            <a:cxnSpLocks/>
          </p:cNvCxnSpPr>
          <p:nvPr/>
        </p:nvCxnSpPr>
        <p:spPr>
          <a:xfrm>
            <a:off x="1152793" y="1748198"/>
            <a:ext cx="0" cy="180000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196F1E0D-43E3-840E-DD04-52FA7CDBFE1C}"/>
              </a:ext>
            </a:extLst>
          </p:cNvPr>
          <p:cNvSpPr txBox="1"/>
          <p:nvPr/>
        </p:nvSpPr>
        <p:spPr>
          <a:xfrm>
            <a:off x="763081" y="2164069"/>
            <a:ext cx="8612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00" dirty="0">
                <a:ea typeface="Ayuthaya" pitchFamily="2" charset="-34"/>
                <a:cs typeface="Ayuthaya" pitchFamily="2" charset="-34"/>
              </a:rPr>
              <a:t>SMILES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B2E4C5-84D8-B7FF-3BB7-609A591740F4}"/>
              </a:ext>
            </a:extLst>
          </p:cNvPr>
          <p:cNvSpPr txBox="1"/>
          <p:nvPr/>
        </p:nvSpPr>
        <p:spPr>
          <a:xfrm>
            <a:off x="234822" y="620741"/>
            <a:ext cx="10607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ea typeface="Ayuthaya" pitchFamily="2" charset="-34"/>
                <a:cs typeface="Ayuthaya" pitchFamily="2" charset="-34"/>
              </a:rPr>
              <a:t>FINGERPRINTS</a:t>
            </a:r>
          </a:p>
        </p:txBody>
      </p:sp>
      <p:pic>
        <p:nvPicPr>
          <p:cNvPr id="32" name="Grafik 31" descr="Ein Bild, das Cartoon, Kunst enthält.&#10;&#10;KI-generierte Inhalte können fehlerhaft sein.">
            <a:extLst>
              <a:ext uri="{FF2B5EF4-FFF2-40B4-BE49-F238E27FC236}">
                <a16:creationId xmlns:a16="http://schemas.microsoft.com/office/drawing/2014/main" id="{43F5D869-9160-71DC-CAA2-D2196A41B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37818" t="19584" r="37622" b="31216"/>
          <a:stretch/>
        </p:blipFill>
        <p:spPr>
          <a:xfrm>
            <a:off x="202404" y="1267105"/>
            <a:ext cx="832518" cy="55474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99974B6-BB50-D86C-2B68-723E1DFE0BA9}"/>
              </a:ext>
            </a:extLst>
          </p:cNvPr>
          <p:cNvSpPr txBox="1"/>
          <p:nvPr/>
        </p:nvSpPr>
        <p:spPr>
          <a:xfrm>
            <a:off x="1096940" y="619834"/>
            <a:ext cx="10168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ea typeface="Ayuthaya" pitchFamily="2" charset="-34"/>
                <a:cs typeface="Ayuthaya" pitchFamily="2" charset="-34"/>
              </a:rPr>
              <a:t>DESCRIPTORS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C00BFA91-B9FE-C7CE-65A0-FB58BF267596}"/>
              </a:ext>
            </a:extLst>
          </p:cNvPr>
          <p:cNvGrpSpPr/>
          <p:nvPr/>
        </p:nvGrpSpPr>
        <p:grpSpPr>
          <a:xfrm>
            <a:off x="1035361" y="1059256"/>
            <a:ext cx="234865" cy="291752"/>
            <a:chOff x="1621135" y="1096928"/>
            <a:chExt cx="234865" cy="291752"/>
          </a:xfrm>
        </p:grpSpPr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D3B11939-1E6B-F8B6-262F-65802E42ED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1135" y="1099100"/>
              <a:ext cx="0" cy="144000"/>
            </a:xfrm>
            <a:prstGeom prst="straightConnector1">
              <a:avLst/>
            </a:prstGeom>
            <a:ln w="12700">
              <a:solidFill>
                <a:schemeClr val="bg2">
                  <a:lumMod val="75000"/>
                </a:schemeClr>
              </a:solidFill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9203D8DD-75EE-0888-87EB-329DFC13AD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56000" y="1096928"/>
              <a:ext cx="0" cy="144000"/>
            </a:xfrm>
            <a:prstGeom prst="straightConnector1">
              <a:avLst/>
            </a:prstGeom>
            <a:ln w="12700">
              <a:solidFill>
                <a:schemeClr val="bg2">
                  <a:lumMod val="75000"/>
                </a:schemeClr>
              </a:solidFill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Geschweifte Klammer links 28">
              <a:extLst>
                <a:ext uri="{FF2B5EF4-FFF2-40B4-BE49-F238E27FC236}">
                  <a16:creationId xmlns:a16="http://schemas.microsoft.com/office/drawing/2014/main" id="{0BBDB7FC-7027-C766-A2CB-3FED05C5BF67}"/>
                </a:ext>
              </a:extLst>
            </p:cNvPr>
            <p:cNvSpPr/>
            <p:nvPr/>
          </p:nvSpPr>
          <p:spPr>
            <a:xfrm rot="16200000">
              <a:off x="1664191" y="1196872"/>
              <a:ext cx="148755" cy="234862"/>
            </a:xfrm>
            <a:prstGeom prst="leftBrace">
              <a:avLst/>
            </a:prstGeom>
            <a:ln w="127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6" name="Textfeld 55">
            <a:extLst>
              <a:ext uri="{FF2B5EF4-FFF2-40B4-BE49-F238E27FC236}">
                <a16:creationId xmlns:a16="http://schemas.microsoft.com/office/drawing/2014/main" id="{16FB394D-4B14-51DF-01A7-C5A4DB16EED7}"/>
              </a:ext>
            </a:extLst>
          </p:cNvPr>
          <p:cNvSpPr txBox="1"/>
          <p:nvPr/>
        </p:nvSpPr>
        <p:spPr>
          <a:xfrm>
            <a:off x="135159" y="2581297"/>
            <a:ext cx="8723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Latent Space: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96F74798-871B-B671-2C7C-001933A35164}"/>
              </a:ext>
            </a:extLst>
          </p:cNvPr>
          <p:cNvCxnSpPr>
            <a:cxnSpLocks/>
          </p:cNvCxnSpPr>
          <p:nvPr/>
        </p:nvCxnSpPr>
        <p:spPr>
          <a:xfrm flipV="1">
            <a:off x="1469880" y="2698759"/>
            <a:ext cx="224352" cy="0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0DB6CAFE-35E5-D334-B6F6-C5B46DA91429}"/>
              </a:ext>
            </a:extLst>
          </p:cNvPr>
          <p:cNvGrpSpPr/>
          <p:nvPr/>
        </p:nvGrpSpPr>
        <p:grpSpPr>
          <a:xfrm>
            <a:off x="937165" y="2498388"/>
            <a:ext cx="488075" cy="412772"/>
            <a:chOff x="1401767" y="1781823"/>
            <a:chExt cx="590834" cy="460549"/>
          </a:xfrm>
        </p:grpSpPr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ADDAEDC5-41D0-3295-CD01-B09CB6889668}"/>
                </a:ext>
              </a:extLst>
            </p:cNvPr>
            <p:cNvSpPr/>
            <p:nvPr/>
          </p:nvSpPr>
          <p:spPr>
            <a:xfrm>
              <a:off x="1401767" y="1781823"/>
              <a:ext cx="590834" cy="460549"/>
            </a:xfrm>
            <a:prstGeom prst="rect">
              <a:avLst/>
            </a:prstGeom>
            <a:noFill/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45" name="Gerade Verbindung 44">
              <a:extLst>
                <a:ext uri="{FF2B5EF4-FFF2-40B4-BE49-F238E27FC236}">
                  <a16:creationId xmlns:a16="http://schemas.microsoft.com/office/drawing/2014/main" id="{270AA1F7-25A6-C909-986B-B49DE862CB56}"/>
                </a:ext>
              </a:extLst>
            </p:cNvPr>
            <p:cNvCxnSpPr>
              <a:cxnSpLocks/>
              <a:stCxn id="43" idx="1"/>
              <a:endCxn id="43" idx="3"/>
            </p:cNvCxnSpPr>
            <p:nvPr/>
          </p:nvCxnSpPr>
          <p:spPr>
            <a:xfrm>
              <a:off x="1401767" y="2012098"/>
              <a:ext cx="590834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45">
              <a:extLst>
                <a:ext uri="{FF2B5EF4-FFF2-40B4-BE49-F238E27FC236}">
                  <a16:creationId xmlns:a16="http://schemas.microsoft.com/office/drawing/2014/main" id="{4EDE54F0-44E9-3461-164E-D02D6042B386}"/>
                </a:ext>
              </a:extLst>
            </p:cNvPr>
            <p:cNvCxnSpPr>
              <a:cxnSpLocks/>
              <a:stCxn id="43" idx="0"/>
              <a:endCxn id="43" idx="2"/>
            </p:cNvCxnSpPr>
            <p:nvPr/>
          </p:nvCxnSpPr>
          <p:spPr>
            <a:xfrm>
              <a:off x="1697184" y="1781823"/>
              <a:ext cx="0" cy="460549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ABE7EEAE-B283-9C40-7DCC-56FA689C76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9433" y="1823595"/>
              <a:ext cx="187786" cy="155959"/>
            </a:xfrm>
            <a:prstGeom prst="straightConnector1">
              <a:avLst/>
            </a:prstGeom>
            <a:ln w="12700">
              <a:solidFill>
                <a:srgbClr val="0070C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236DDAD5-40EA-69F6-D469-D6D033594E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96885" y="2024640"/>
              <a:ext cx="82072" cy="190342"/>
            </a:xfrm>
            <a:prstGeom prst="straightConnector1">
              <a:avLst/>
            </a:prstGeom>
            <a:ln w="12700">
              <a:solidFill>
                <a:srgbClr val="92D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072ABFE7-312A-A77F-838D-E29F9EB0EC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8606" y="2119252"/>
              <a:ext cx="225198" cy="15967"/>
            </a:xfrm>
            <a:prstGeom prst="straightConnector1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feld 73">
            <a:extLst>
              <a:ext uri="{FF2B5EF4-FFF2-40B4-BE49-F238E27FC236}">
                <a16:creationId xmlns:a16="http://schemas.microsoft.com/office/drawing/2014/main" id="{B3B0A64D-B690-D06F-5121-A354ED371429}"/>
              </a:ext>
            </a:extLst>
          </p:cNvPr>
          <p:cNvSpPr txBox="1"/>
          <p:nvPr/>
        </p:nvSpPr>
        <p:spPr>
          <a:xfrm>
            <a:off x="1644649" y="2581297"/>
            <a:ext cx="15510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Ayuthaya" pitchFamily="2" charset="-34"/>
                <a:cs typeface="Ayuthaya" pitchFamily="2" charset="-34"/>
              </a:rPr>
              <a:t>SMILES EMBEDDING 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388E2DB5-8B5D-9839-3AC0-468D191EF17A}"/>
              </a:ext>
            </a:extLst>
          </p:cNvPr>
          <p:cNvSpPr/>
          <p:nvPr/>
        </p:nvSpPr>
        <p:spPr>
          <a:xfrm>
            <a:off x="84533" y="375800"/>
            <a:ext cx="2839610" cy="3302822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1FC10C4-4CEC-93DD-C9D0-5E65F45AFA25}"/>
              </a:ext>
            </a:extLst>
          </p:cNvPr>
          <p:cNvSpPr txBox="1"/>
          <p:nvPr/>
        </p:nvSpPr>
        <p:spPr>
          <a:xfrm>
            <a:off x="1095047" y="169330"/>
            <a:ext cx="70904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INPUTS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Abgerundetes Rechteck 50">
            <a:extLst>
              <a:ext uri="{FF2B5EF4-FFF2-40B4-BE49-F238E27FC236}">
                <a16:creationId xmlns:a16="http://schemas.microsoft.com/office/drawing/2014/main" id="{9508AAB6-8EA4-677E-FECF-FD2D6A9B9CA8}"/>
              </a:ext>
            </a:extLst>
          </p:cNvPr>
          <p:cNvSpPr/>
          <p:nvPr/>
        </p:nvSpPr>
        <p:spPr>
          <a:xfrm>
            <a:off x="4456130" y="1170129"/>
            <a:ext cx="1227060" cy="37687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/>
              <a:t> </a:t>
            </a:r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GENERAL </a:t>
            </a:r>
          </a:p>
        </p:txBody>
      </p:sp>
      <p:cxnSp>
        <p:nvCxnSpPr>
          <p:cNvPr id="86" name="Gerade Verbindung 85">
            <a:extLst>
              <a:ext uri="{FF2B5EF4-FFF2-40B4-BE49-F238E27FC236}">
                <a16:creationId xmlns:a16="http://schemas.microsoft.com/office/drawing/2014/main" id="{51DC23CD-106E-F3F4-DA22-9109848B4972}"/>
              </a:ext>
            </a:extLst>
          </p:cNvPr>
          <p:cNvCxnSpPr>
            <a:cxnSpLocks/>
            <a:stCxn id="92" idx="0"/>
            <a:endCxn id="90" idx="4"/>
          </p:cNvCxnSpPr>
          <p:nvPr/>
        </p:nvCxnSpPr>
        <p:spPr>
          <a:xfrm flipH="1" flipV="1">
            <a:off x="4868013" y="2875961"/>
            <a:ext cx="133483" cy="165417"/>
          </a:xfrm>
          <a:prstGeom prst="line">
            <a:avLst/>
          </a:prstGeom>
          <a:ln>
            <a:solidFill>
              <a:srgbClr val="C0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4" name="Grafik 83" descr="Ein Bild, das Cartoon, Kunst enthält.&#10;&#10;KI-generierte Inhalte können fehlerhaft sein.">
            <a:extLst>
              <a:ext uri="{FF2B5EF4-FFF2-40B4-BE49-F238E27FC236}">
                <a16:creationId xmlns:a16="http://schemas.microsoft.com/office/drawing/2014/main" id="{761B22DE-0B13-8B4B-08D0-1AC59AE4A8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37818" t="19584" r="37622" b="31216"/>
          <a:stretch/>
        </p:blipFill>
        <p:spPr>
          <a:xfrm>
            <a:off x="4714482" y="2438429"/>
            <a:ext cx="832518" cy="554746"/>
          </a:xfrm>
          <a:prstGeom prst="rect">
            <a:avLst/>
          </a:prstGeom>
        </p:spPr>
      </p:pic>
      <p:sp>
        <p:nvSpPr>
          <p:cNvPr id="90" name="Oval 89">
            <a:extLst>
              <a:ext uri="{FF2B5EF4-FFF2-40B4-BE49-F238E27FC236}">
                <a16:creationId xmlns:a16="http://schemas.microsoft.com/office/drawing/2014/main" id="{F7C36322-E380-951F-9B90-C83EE856FA99}"/>
              </a:ext>
            </a:extLst>
          </p:cNvPr>
          <p:cNvSpPr/>
          <p:nvPr/>
        </p:nvSpPr>
        <p:spPr>
          <a:xfrm>
            <a:off x="4758248" y="2651837"/>
            <a:ext cx="219530" cy="224124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B3249FA-B704-AD96-C246-22C24796C77B}"/>
              </a:ext>
            </a:extLst>
          </p:cNvPr>
          <p:cNvSpPr/>
          <p:nvPr/>
        </p:nvSpPr>
        <p:spPr>
          <a:xfrm>
            <a:off x="4557328" y="3041378"/>
            <a:ext cx="888335" cy="532007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D2212D58-264D-03D4-CC2F-212426E24355}"/>
              </a:ext>
            </a:extLst>
          </p:cNvPr>
          <p:cNvSpPr txBox="1"/>
          <p:nvPr/>
        </p:nvSpPr>
        <p:spPr>
          <a:xfrm>
            <a:off x="4697977" y="169330"/>
            <a:ext cx="76335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OUTPUT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0F13BDD-9FDD-A714-4830-BF047EC85645}"/>
              </a:ext>
            </a:extLst>
          </p:cNvPr>
          <p:cNvSpPr txBox="1"/>
          <p:nvPr/>
        </p:nvSpPr>
        <p:spPr>
          <a:xfrm>
            <a:off x="3331454" y="169330"/>
            <a:ext cx="79220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MODELS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E5348CDF-06AB-F29D-9AEC-F63B32FC2F45}"/>
              </a:ext>
            </a:extLst>
          </p:cNvPr>
          <p:cNvSpPr txBox="1"/>
          <p:nvPr/>
        </p:nvSpPr>
        <p:spPr>
          <a:xfrm>
            <a:off x="4115127" y="2435910"/>
            <a:ext cx="349006" cy="1242712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EXPLAIN</a:t>
            </a:r>
          </a:p>
        </p:txBody>
      </p:sp>
      <p:sp>
        <p:nvSpPr>
          <p:cNvPr id="64" name="Abgerundetes Rechteck 63">
            <a:extLst>
              <a:ext uri="{FF2B5EF4-FFF2-40B4-BE49-F238E27FC236}">
                <a16:creationId xmlns:a16="http://schemas.microsoft.com/office/drawing/2014/main" id="{421B33D2-26D2-EAEC-0E2D-4EE7A9E7ECE9}"/>
              </a:ext>
            </a:extLst>
          </p:cNvPr>
          <p:cNvSpPr/>
          <p:nvPr/>
        </p:nvSpPr>
        <p:spPr>
          <a:xfrm>
            <a:off x="4456130" y="1528294"/>
            <a:ext cx="1227060" cy="37687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SPECIES-SPECIFIC 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616B6E1E-973C-65E8-6AFD-124CC16A1560}"/>
              </a:ext>
            </a:extLst>
          </p:cNvPr>
          <p:cNvSpPr txBox="1"/>
          <p:nvPr/>
        </p:nvSpPr>
        <p:spPr>
          <a:xfrm>
            <a:off x="4727161" y="627180"/>
            <a:ext cx="7072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1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LC50</a:t>
            </a:r>
          </a:p>
          <a:p>
            <a:pPr algn="ctr"/>
            <a:r>
              <a:rPr lang="de-DE" sz="11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de-DE" sz="11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Toxicity</a:t>
            </a:r>
            <a:endParaRPr lang="de-DE" sz="11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C3C3CD56-4D8E-D0C6-5B6E-FAC629B1CEA9}"/>
              </a:ext>
            </a:extLst>
          </p:cNvPr>
          <p:cNvSpPr/>
          <p:nvPr/>
        </p:nvSpPr>
        <p:spPr>
          <a:xfrm>
            <a:off x="744312" y="2007919"/>
            <a:ext cx="839249" cy="201600"/>
          </a:xfrm>
          <a:prstGeom prst="rect">
            <a:avLst/>
          </a:prstGeom>
          <a:noFill/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172B3B58-C6C1-5B18-1F24-D2D72418F146}"/>
              </a:ext>
            </a:extLst>
          </p:cNvPr>
          <p:cNvCxnSpPr>
            <a:cxnSpLocks/>
          </p:cNvCxnSpPr>
          <p:nvPr/>
        </p:nvCxnSpPr>
        <p:spPr>
          <a:xfrm flipH="1">
            <a:off x="1181202" y="2334004"/>
            <a:ext cx="0" cy="144000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AED002C5-E102-5846-77C8-6248F1F68888}"/>
              </a:ext>
            </a:extLst>
          </p:cNvPr>
          <p:cNvCxnSpPr>
            <a:cxnSpLocks/>
          </p:cNvCxnSpPr>
          <p:nvPr/>
        </p:nvCxnSpPr>
        <p:spPr>
          <a:xfrm>
            <a:off x="955046" y="3307382"/>
            <a:ext cx="234444" cy="0"/>
          </a:xfrm>
          <a:prstGeom prst="straightConnector1">
            <a:avLst/>
          </a:prstGeom>
          <a:ln w="12700">
            <a:solidFill>
              <a:schemeClr val="bg2">
                <a:lumMod val="75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Eingebuchteter Richtungspfeil 70">
            <a:extLst>
              <a:ext uri="{FF2B5EF4-FFF2-40B4-BE49-F238E27FC236}">
                <a16:creationId xmlns:a16="http://schemas.microsoft.com/office/drawing/2014/main" id="{1DCCACDE-0510-C91D-7931-1C4ADF656607}"/>
              </a:ext>
            </a:extLst>
          </p:cNvPr>
          <p:cNvSpPr/>
          <p:nvPr/>
        </p:nvSpPr>
        <p:spPr>
          <a:xfrm>
            <a:off x="2038224" y="650426"/>
            <a:ext cx="1232571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=   TABULAR</a:t>
            </a:r>
            <a:endParaRPr lang="de-DE" sz="900" dirty="0"/>
          </a:p>
        </p:txBody>
      </p:sp>
      <p:sp>
        <p:nvSpPr>
          <p:cNvPr id="72" name="Eingebuchteter Richtungspfeil 71">
            <a:extLst>
              <a:ext uri="{FF2B5EF4-FFF2-40B4-BE49-F238E27FC236}">
                <a16:creationId xmlns:a16="http://schemas.microsoft.com/office/drawing/2014/main" id="{D23CA161-36DB-5534-7BC5-2B5CE81E7CCD}"/>
              </a:ext>
            </a:extLst>
          </p:cNvPr>
          <p:cNvSpPr/>
          <p:nvPr/>
        </p:nvSpPr>
        <p:spPr>
          <a:xfrm>
            <a:off x="1895969" y="1954673"/>
            <a:ext cx="1391561" cy="400479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=   SEQUENTIAL</a:t>
            </a:r>
            <a:endParaRPr lang="de-DE" sz="900" dirty="0"/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71A5AB02-1BAE-04F1-1CF5-612B3B894D92}"/>
              </a:ext>
            </a:extLst>
          </p:cNvPr>
          <p:cNvSpPr txBox="1"/>
          <p:nvPr/>
        </p:nvSpPr>
        <p:spPr>
          <a:xfrm>
            <a:off x="4127392" y="905316"/>
            <a:ext cx="349006" cy="1242712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PREDICT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2ADDD3F1-5159-C323-C31A-DB0060B5E619}"/>
              </a:ext>
            </a:extLst>
          </p:cNvPr>
          <p:cNvSpPr txBox="1"/>
          <p:nvPr/>
        </p:nvSpPr>
        <p:spPr>
          <a:xfrm>
            <a:off x="3402673" y="1748198"/>
            <a:ext cx="7393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100" b="1" dirty="0">
                <a:solidFill>
                  <a:srgbClr val="D96E06"/>
                </a:solidFill>
              </a:rPr>
              <a:t>Bi-GRU </a:t>
            </a:r>
          </a:p>
          <a:p>
            <a:pPr algn="ctr"/>
            <a:r>
              <a:rPr lang="de-DE" sz="1100" dirty="0">
                <a:solidFill>
                  <a:srgbClr val="D96E06"/>
                </a:solidFill>
              </a:rPr>
              <a:t>&amp;</a:t>
            </a:r>
          </a:p>
          <a:p>
            <a:pPr algn="ctr"/>
            <a:r>
              <a:rPr lang="de-DE" sz="1100" b="1" dirty="0">
                <a:solidFill>
                  <a:srgbClr val="D96E06"/>
                </a:solidFill>
              </a:rPr>
              <a:t>TRANS-</a:t>
            </a:r>
          </a:p>
          <a:p>
            <a:pPr algn="ctr"/>
            <a:r>
              <a:rPr lang="de-DE" sz="1100" b="1" dirty="0">
                <a:solidFill>
                  <a:srgbClr val="D96E06"/>
                </a:solidFill>
              </a:rPr>
              <a:t>FORMER</a:t>
            </a:r>
          </a:p>
        </p:txBody>
      </p:sp>
      <p:sp>
        <p:nvSpPr>
          <p:cNvPr id="98" name="Eingebuchteter Richtungspfeil 97">
            <a:extLst>
              <a:ext uri="{FF2B5EF4-FFF2-40B4-BE49-F238E27FC236}">
                <a16:creationId xmlns:a16="http://schemas.microsoft.com/office/drawing/2014/main" id="{701908E4-DD89-FB20-748C-A3C6050A2FF8}"/>
              </a:ext>
            </a:extLst>
          </p:cNvPr>
          <p:cNvSpPr/>
          <p:nvPr/>
        </p:nvSpPr>
        <p:spPr>
          <a:xfrm rot="16200000">
            <a:off x="3363023" y="2888588"/>
            <a:ext cx="553399" cy="400479"/>
          </a:xfrm>
          <a:prstGeom prst="chevron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sp>
        <p:nvSpPr>
          <p:cNvPr id="100" name="Eingebuchteter Richtungspfeil 99">
            <a:extLst>
              <a:ext uri="{FF2B5EF4-FFF2-40B4-BE49-F238E27FC236}">
                <a16:creationId xmlns:a16="http://schemas.microsoft.com/office/drawing/2014/main" id="{8177983F-A007-0ACF-4511-462E4184777F}"/>
              </a:ext>
            </a:extLst>
          </p:cNvPr>
          <p:cNvSpPr/>
          <p:nvPr/>
        </p:nvSpPr>
        <p:spPr>
          <a:xfrm>
            <a:off x="1057751" y="3107881"/>
            <a:ext cx="2778139" cy="400479"/>
          </a:xfrm>
          <a:prstGeom prst="chevron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00" dirty="0"/>
          </a:p>
        </p:txBody>
      </p:sp>
      <p:graphicFrame>
        <p:nvGraphicFramePr>
          <p:cNvPr id="31" name="Tabelle 30">
            <a:extLst>
              <a:ext uri="{FF2B5EF4-FFF2-40B4-BE49-F238E27FC236}">
                <a16:creationId xmlns:a16="http://schemas.microsoft.com/office/drawing/2014/main" id="{9DCE9468-709F-C85C-994E-5B80BF60F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148788"/>
              </p:ext>
            </p:extLst>
          </p:nvPr>
        </p:nvGraphicFramePr>
        <p:xfrm>
          <a:off x="1284083" y="3205343"/>
          <a:ext cx="982854" cy="18305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2408">
                  <a:extLst>
                    <a:ext uri="{9D8B030D-6E8A-4147-A177-3AD203B41FA5}">
                      <a16:colId xmlns:a16="http://schemas.microsoft.com/office/drawing/2014/main" val="2741185573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4229457792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3851007919"/>
                    </a:ext>
                  </a:extLst>
                </a:gridCol>
                <a:gridCol w="165630">
                  <a:extLst>
                    <a:ext uri="{9D8B030D-6E8A-4147-A177-3AD203B41FA5}">
                      <a16:colId xmlns:a16="http://schemas.microsoft.com/office/drawing/2014/main" val="1592931007"/>
                    </a:ext>
                  </a:extLst>
                </a:gridCol>
              </a:tblGrid>
              <a:tr h="147918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0.1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0.5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0.7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5899" marR="45899" marT="22949" marB="2294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6028553"/>
                  </a:ext>
                </a:extLst>
              </a:tr>
            </a:tbl>
          </a:graphicData>
        </a:graphic>
      </p:graphicFrame>
      <p:sp>
        <p:nvSpPr>
          <p:cNvPr id="49" name="Abgerundetes Rechteck 48">
            <a:extLst>
              <a:ext uri="{FF2B5EF4-FFF2-40B4-BE49-F238E27FC236}">
                <a16:creationId xmlns:a16="http://schemas.microsoft.com/office/drawing/2014/main" id="{5833C819-3E19-1BF0-8B0F-E0B6F3C07AE7}"/>
              </a:ext>
            </a:extLst>
          </p:cNvPr>
          <p:cNvSpPr/>
          <p:nvPr/>
        </p:nvSpPr>
        <p:spPr>
          <a:xfrm>
            <a:off x="2274336" y="3168900"/>
            <a:ext cx="1122946" cy="262837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SPECIES TRAITS</a:t>
            </a:r>
          </a:p>
        </p:txBody>
      </p:sp>
      <p:sp>
        <p:nvSpPr>
          <p:cNvPr id="103" name="Eine Ecke des Rechtecks abrunden 102">
            <a:extLst>
              <a:ext uri="{FF2B5EF4-FFF2-40B4-BE49-F238E27FC236}">
                <a16:creationId xmlns:a16="http://schemas.microsoft.com/office/drawing/2014/main" id="{73275BDF-6228-F066-8688-EED2A3556FD3}"/>
              </a:ext>
            </a:extLst>
          </p:cNvPr>
          <p:cNvSpPr/>
          <p:nvPr/>
        </p:nvSpPr>
        <p:spPr>
          <a:xfrm rot="5400000">
            <a:off x="3381444" y="3048505"/>
            <a:ext cx="366653" cy="550946"/>
          </a:xfrm>
          <a:prstGeom prst="round1Rect">
            <a:avLst>
              <a:gd name="adj" fmla="val 50000"/>
            </a:avLst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0D9DFC25-0A16-4199-7F60-BCE03D3FC11A}"/>
              </a:ext>
            </a:extLst>
          </p:cNvPr>
          <p:cNvSpPr txBox="1"/>
          <p:nvPr/>
        </p:nvSpPr>
        <p:spPr>
          <a:xfrm>
            <a:off x="3376351" y="520319"/>
            <a:ext cx="794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100" b="1" dirty="0">
                <a:solidFill>
                  <a:srgbClr val="D96E06"/>
                </a:solidFill>
              </a:rPr>
              <a:t>RANDOM </a:t>
            </a:r>
          </a:p>
          <a:p>
            <a:pPr algn="ctr"/>
            <a:r>
              <a:rPr lang="de-DE" sz="1100" b="1" dirty="0">
                <a:solidFill>
                  <a:srgbClr val="D96E06"/>
                </a:solidFill>
              </a:rPr>
              <a:t>FOREST </a:t>
            </a:r>
          </a:p>
          <a:p>
            <a:pPr algn="ctr"/>
            <a:r>
              <a:rPr lang="de-DE" sz="1100" dirty="0">
                <a:solidFill>
                  <a:srgbClr val="D96E06"/>
                </a:solidFill>
              </a:rPr>
              <a:t>&amp;</a:t>
            </a:r>
          </a:p>
          <a:p>
            <a:pPr algn="ctr"/>
            <a:r>
              <a:rPr lang="de-DE" sz="1100" b="1" dirty="0">
                <a:solidFill>
                  <a:srgbClr val="D96E06"/>
                </a:solidFill>
              </a:rPr>
              <a:t>MLP</a:t>
            </a:r>
          </a:p>
        </p:txBody>
      </p:sp>
      <p:sp>
        <p:nvSpPr>
          <p:cNvPr id="112" name="Abgerundetes Rechteck 111">
            <a:extLst>
              <a:ext uri="{FF2B5EF4-FFF2-40B4-BE49-F238E27FC236}">
                <a16:creationId xmlns:a16="http://schemas.microsoft.com/office/drawing/2014/main" id="{AD87CACB-4168-C84B-1369-05566168A2A2}"/>
              </a:ext>
            </a:extLst>
          </p:cNvPr>
          <p:cNvSpPr/>
          <p:nvPr/>
        </p:nvSpPr>
        <p:spPr>
          <a:xfrm>
            <a:off x="4427684" y="2412581"/>
            <a:ext cx="1322905" cy="1266042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Abgerundetes Rechteck 56">
            <a:extLst>
              <a:ext uri="{FF2B5EF4-FFF2-40B4-BE49-F238E27FC236}">
                <a16:creationId xmlns:a16="http://schemas.microsoft.com/office/drawing/2014/main" id="{178EAF30-E407-470B-DF18-D49C8C7592F3}"/>
              </a:ext>
            </a:extLst>
          </p:cNvPr>
          <p:cNvSpPr/>
          <p:nvPr/>
        </p:nvSpPr>
        <p:spPr>
          <a:xfrm>
            <a:off x="3280531" y="409574"/>
            <a:ext cx="913508" cy="2391238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2C7FCEC-BF52-EA91-7769-6C3AACAEFC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73" r="4367" b="19269"/>
          <a:stretch/>
        </p:blipFill>
        <p:spPr>
          <a:xfrm>
            <a:off x="147507" y="3049828"/>
            <a:ext cx="778440" cy="38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92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90847-C8D8-58B3-88B2-02C003D09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FCB600D4-68DF-6E06-F001-F97CE72B2F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73" r="4367" b="19269"/>
          <a:stretch/>
        </p:blipFill>
        <p:spPr>
          <a:xfrm>
            <a:off x="5023281" y="3174116"/>
            <a:ext cx="778440" cy="381910"/>
          </a:xfrm>
          <a:prstGeom prst="rect">
            <a:avLst/>
          </a:prstGeom>
        </p:spPr>
      </p:pic>
      <p:sp>
        <p:nvSpPr>
          <p:cNvPr id="66" name="Eingebuchteter Richtungspfeil 65">
            <a:extLst>
              <a:ext uri="{FF2B5EF4-FFF2-40B4-BE49-F238E27FC236}">
                <a16:creationId xmlns:a16="http://schemas.microsoft.com/office/drawing/2014/main" id="{41B48E28-788E-697F-207B-04B106F79930}"/>
              </a:ext>
            </a:extLst>
          </p:cNvPr>
          <p:cNvSpPr/>
          <p:nvPr/>
        </p:nvSpPr>
        <p:spPr>
          <a:xfrm>
            <a:off x="2973486" y="523417"/>
            <a:ext cx="1477031" cy="3114136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9" name="Abgerundetes Rechteck 48">
            <a:extLst>
              <a:ext uri="{FF2B5EF4-FFF2-40B4-BE49-F238E27FC236}">
                <a16:creationId xmlns:a16="http://schemas.microsoft.com/office/drawing/2014/main" id="{9858E5F0-BE91-F640-69A3-13296B980B0A}"/>
              </a:ext>
            </a:extLst>
          </p:cNvPr>
          <p:cNvSpPr/>
          <p:nvPr/>
        </p:nvSpPr>
        <p:spPr>
          <a:xfrm>
            <a:off x="1496401" y="3080152"/>
            <a:ext cx="1016363" cy="24235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836DC20A-59D7-1030-D2F2-3782D64A53A7}"/>
              </a:ext>
            </a:extLst>
          </p:cNvPr>
          <p:cNvSpPr txBox="1"/>
          <p:nvPr/>
        </p:nvSpPr>
        <p:spPr>
          <a:xfrm>
            <a:off x="292480" y="1999551"/>
            <a:ext cx="8563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SEQUENTIAL</a:t>
            </a:r>
          </a:p>
        </p:txBody>
      </p:sp>
      <p:sp>
        <p:nvSpPr>
          <p:cNvPr id="34" name="Abgerundetes Rechteck 33">
            <a:extLst>
              <a:ext uri="{FF2B5EF4-FFF2-40B4-BE49-F238E27FC236}">
                <a16:creationId xmlns:a16="http://schemas.microsoft.com/office/drawing/2014/main" id="{CE8AC888-F327-1666-3F14-A63069C69F71}"/>
              </a:ext>
            </a:extLst>
          </p:cNvPr>
          <p:cNvSpPr/>
          <p:nvPr/>
        </p:nvSpPr>
        <p:spPr>
          <a:xfrm>
            <a:off x="1477595" y="1452136"/>
            <a:ext cx="1088107" cy="37687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8E0E1C5-3937-1098-5E78-F9986AD0567E}"/>
              </a:ext>
            </a:extLst>
          </p:cNvPr>
          <p:cNvSpPr/>
          <p:nvPr/>
        </p:nvSpPr>
        <p:spPr>
          <a:xfrm>
            <a:off x="380608" y="2284362"/>
            <a:ext cx="217449" cy="201600"/>
          </a:xfrm>
          <a:prstGeom prst="rect">
            <a:avLst/>
          </a:prstGeom>
          <a:solidFill>
            <a:srgbClr val="F0FE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9F26B83-0C0B-F722-3D47-CE44B1836AB0}"/>
              </a:ext>
            </a:extLst>
          </p:cNvPr>
          <p:cNvSpPr/>
          <p:nvPr/>
        </p:nvSpPr>
        <p:spPr>
          <a:xfrm>
            <a:off x="597991" y="2286287"/>
            <a:ext cx="406713" cy="199675"/>
          </a:xfrm>
          <a:prstGeom prst="rect">
            <a:avLst/>
          </a:prstGeom>
          <a:solidFill>
            <a:srgbClr val="EDF4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13F8D24-14AA-AABC-4192-053FBAAB9E7C}"/>
              </a:ext>
            </a:extLst>
          </p:cNvPr>
          <p:cNvSpPr/>
          <p:nvPr/>
        </p:nvSpPr>
        <p:spPr>
          <a:xfrm>
            <a:off x="1004704" y="2284362"/>
            <a:ext cx="217449" cy="201600"/>
          </a:xfrm>
          <a:prstGeom prst="rect">
            <a:avLst/>
          </a:prstGeom>
          <a:solidFill>
            <a:srgbClr val="FDEE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9B157127-0451-E02C-9226-EF24A17ED433}"/>
              </a:ext>
            </a:extLst>
          </p:cNvPr>
          <p:cNvSpPr txBox="1"/>
          <p:nvPr/>
        </p:nvSpPr>
        <p:spPr>
          <a:xfrm>
            <a:off x="461562" y="825378"/>
            <a:ext cx="941283" cy="231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4" dirty="0">
                <a:solidFill>
                  <a:schemeClr val="bg1"/>
                </a:solidFill>
              </a:rPr>
              <a:t>……………………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F61886A-C443-60F2-C5B0-6391A96F9894}"/>
              </a:ext>
            </a:extLst>
          </p:cNvPr>
          <p:cNvGraphicFramePr>
            <a:graphicFrameLocks noGrp="1"/>
          </p:cNvGraphicFramePr>
          <p:nvPr/>
        </p:nvGraphicFramePr>
        <p:xfrm>
          <a:off x="320981" y="843503"/>
          <a:ext cx="809553" cy="1778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3521">
                  <a:extLst>
                    <a:ext uri="{9D8B030D-6E8A-4147-A177-3AD203B41FA5}">
                      <a16:colId xmlns:a16="http://schemas.microsoft.com/office/drawing/2014/main" val="1367034162"/>
                    </a:ext>
                  </a:extLst>
                </a:gridCol>
                <a:gridCol w="141948">
                  <a:extLst>
                    <a:ext uri="{9D8B030D-6E8A-4147-A177-3AD203B41FA5}">
                      <a16:colId xmlns:a16="http://schemas.microsoft.com/office/drawing/2014/main" val="1121925516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2639564587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2909656675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1817510172"/>
                    </a:ext>
                  </a:extLst>
                </a:gridCol>
                <a:gridCol w="133521">
                  <a:extLst>
                    <a:ext uri="{9D8B030D-6E8A-4147-A177-3AD203B41FA5}">
                      <a16:colId xmlns:a16="http://schemas.microsoft.com/office/drawing/2014/main" val="4006912471"/>
                    </a:ext>
                  </a:extLst>
                </a:gridCol>
              </a:tblGrid>
              <a:tr h="142677"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marL="40657" marR="40657" marT="20329" marB="2032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0657" marR="40657" marT="20329" marB="2032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solidFill>
                            <a:schemeClr val="tx1"/>
                          </a:solidFill>
                          <a:latin typeface="Helvetica" pitchFamily="2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L="40657" marR="40657" marT="20329" marB="20329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marL="40657" marR="40657" marT="20329" marB="2032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704195"/>
                  </a:ext>
                </a:extLst>
              </a:tr>
            </a:tbl>
          </a:graphicData>
        </a:graphic>
      </p:graphicFrame>
      <p:sp>
        <p:nvSpPr>
          <p:cNvPr id="21" name="Abgerundetes Rechteck 20">
            <a:extLst>
              <a:ext uri="{FF2B5EF4-FFF2-40B4-BE49-F238E27FC236}">
                <a16:creationId xmlns:a16="http://schemas.microsoft.com/office/drawing/2014/main" id="{3A6551C8-733D-DD7A-33F3-ED1920B25FC2}"/>
              </a:ext>
            </a:extLst>
          </p:cNvPr>
          <p:cNvSpPr/>
          <p:nvPr/>
        </p:nvSpPr>
        <p:spPr>
          <a:xfrm>
            <a:off x="254439" y="2167038"/>
            <a:ext cx="1089632" cy="379477"/>
          </a:xfrm>
          <a:prstGeom prst="roundRect">
            <a:avLst/>
          </a:prstGeom>
          <a:noFill/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900" dirty="0">
                <a:solidFill>
                  <a:schemeClr val="tx1"/>
                </a:solidFill>
                <a:latin typeface="Helvetica" pitchFamily="2" charset="0"/>
                <a:cs typeface="Courier New" panose="02070309020205020404" pitchFamily="49" charset="0"/>
              </a:rPr>
              <a:t>NC P(O)(O) =O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8117E43B-0B68-58A4-6749-3F62B65305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633327"/>
              </p:ext>
            </p:extLst>
          </p:nvPr>
        </p:nvGraphicFramePr>
        <p:xfrm>
          <a:off x="1181598" y="840883"/>
          <a:ext cx="982854" cy="18305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2408">
                  <a:extLst>
                    <a:ext uri="{9D8B030D-6E8A-4147-A177-3AD203B41FA5}">
                      <a16:colId xmlns:a16="http://schemas.microsoft.com/office/drawing/2014/main" val="2741185573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4229457792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3851007919"/>
                    </a:ext>
                  </a:extLst>
                </a:gridCol>
                <a:gridCol w="165630">
                  <a:extLst>
                    <a:ext uri="{9D8B030D-6E8A-4147-A177-3AD203B41FA5}">
                      <a16:colId xmlns:a16="http://schemas.microsoft.com/office/drawing/2014/main" val="1592931007"/>
                    </a:ext>
                  </a:extLst>
                </a:gridCol>
              </a:tblGrid>
              <a:tr h="147918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0.7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0.1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0.4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5899" marR="45899" marT="22949" marB="22949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6028553"/>
                  </a:ext>
                </a:extLst>
              </a:tr>
            </a:tbl>
          </a:graphicData>
        </a:graphic>
      </p:graphicFrame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BDE355C-4FC0-7210-EC78-BBD29EE22226}"/>
              </a:ext>
            </a:extLst>
          </p:cNvPr>
          <p:cNvCxnSpPr>
            <a:cxnSpLocks/>
          </p:cNvCxnSpPr>
          <p:nvPr/>
        </p:nvCxnSpPr>
        <p:spPr>
          <a:xfrm>
            <a:off x="1152794" y="1993769"/>
            <a:ext cx="0" cy="18000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2B3F3DA3-0ECA-2159-909A-A8637628EF8C}"/>
              </a:ext>
            </a:extLst>
          </p:cNvPr>
          <p:cNvSpPr txBox="1"/>
          <p:nvPr/>
        </p:nvSpPr>
        <p:spPr>
          <a:xfrm>
            <a:off x="375713" y="2479454"/>
            <a:ext cx="8612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00" dirty="0">
                <a:ea typeface="Ayuthaya" pitchFamily="2" charset="-34"/>
                <a:cs typeface="Ayuthaya" pitchFamily="2" charset="-34"/>
              </a:rPr>
              <a:t>SMILES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8E9F4AB-624E-D00F-2ADB-074B60020000}"/>
              </a:ext>
            </a:extLst>
          </p:cNvPr>
          <p:cNvSpPr txBox="1"/>
          <p:nvPr/>
        </p:nvSpPr>
        <p:spPr>
          <a:xfrm>
            <a:off x="234822" y="610051"/>
            <a:ext cx="10607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ea typeface="Ayuthaya" pitchFamily="2" charset="-34"/>
                <a:cs typeface="Ayuthaya" pitchFamily="2" charset="-34"/>
              </a:rPr>
              <a:t>FINGERPRINTS</a:t>
            </a:r>
          </a:p>
        </p:txBody>
      </p:sp>
      <p:pic>
        <p:nvPicPr>
          <p:cNvPr id="32" name="Grafik 31" descr="Ein Bild, das Cartoon, Kunst enthält.&#10;&#10;KI-generierte Inhalte können fehlerhaft sein.">
            <a:extLst>
              <a:ext uri="{FF2B5EF4-FFF2-40B4-BE49-F238E27FC236}">
                <a16:creationId xmlns:a16="http://schemas.microsoft.com/office/drawing/2014/main" id="{EE0ADF51-1651-E555-54D7-F81438EA4A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37818" t="19584" r="37622" b="31216"/>
          <a:stretch/>
        </p:blipFill>
        <p:spPr>
          <a:xfrm>
            <a:off x="665871" y="1429316"/>
            <a:ext cx="832518" cy="554746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D7C1B10-301E-916F-31E1-C352C63FD0A0}"/>
              </a:ext>
            </a:extLst>
          </p:cNvPr>
          <p:cNvSpPr txBox="1"/>
          <p:nvPr/>
        </p:nvSpPr>
        <p:spPr>
          <a:xfrm>
            <a:off x="1096940" y="619834"/>
            <a:ext cx="10168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ea typeface="Ayuthaya" pitchFamily="2" charset="-34"/>
                <a:cs typeface="Ayuthaya" pitchFamily="2" charset="-34"/>
              </a:rPr>
              <a:t>DESCRIPTORS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4B3B5E5-5571-AEF9-F33E-4D6D7EBE400E}"/>
              </a:ext>
            </a:extLst>
          </p:cNvPr>
          <p:cNvSpPr txBox="1"/>
          <p:nvPr/>
        </p:nvSpPr>
        <p:spPr>
          <a:xfrm>
            <a:off x="1432731" y="1459678"/>
            <a:ext cx="126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CHEMICAL</a:t>
            </a:r>
          </a:p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REPRESENTATIONS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3D5FC294-D025-9BDD-9706-13A23BE2F4F9}"/>
              </a:ext>
            </a:extLst>
          </p:cNvPr>
          <p:cNvGrpSpPr/>
          <p:nvPr/>
        </p:nvGrpSpPr>
        <p:grpSpPr>
          <a:xfrm>
            <a:off x="1035361" y="1085890"/>
            <a:ext cx="234865" cy="291752"/>
            <a:chOff x="1621135" y="1096928"/>
            <a:chExt cx="234865" cy="291752"/>
          </a:xfrm>
        </p:grpSpPr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6FA88F35-30A1-3056-0B1C-12502301E5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1135" y="1099100"/>
              <a:ext cx="0" cy="144000"/>
            </a:xfrm>
            <a:prstGeom prst="straightConnector1">
              <a:avLst/>
            </a:prstGeom>
            <a:ln w="12700">
              <a:solidFill>
                <a:schemeClr val="bg2">
                  <a:lumMod val="50000"/>
                </a:schemeClr>
              </a:solidFill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B459AB4A-CAC2-A949-B4E5-B5E8EEBE67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56000" y="1096928"/>
              <a:ext cx="0" cy="144000"/>
            </a:xfrm>
            <a:prstGeom prst="straightConnector1">
              <a:avLst/>
            </a:prstGeom>
            <a:ln w="12700">
              <a:solidFill>
                <a:schemeClr val="bg2">
                  <a:lumMod val="50000"/>
                </a:schemeClr>
              </a:solidFill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Geschweifte Klammer links 28">
              <a:extLst>
                <a:ext uri="{FF2B5EF4-FFF2-40B4-BE49-F238E27FC236}">
                  <a16:creationId xmlns:a16="http://schemas.microsoft.com/office/drawing/2014/main" id="{01EEB493-B3E7-F235-E93B-0C10FDD303AD}"/>
                </a:ext>
              </a:extLst>
            </p:cNvPr>
            <p:cNvSpPr/>
            <p:nvPr/>
          </p:nvSpPr>
          <p:spPr>
            <a:xfrm rot="16200000">
              <a:off x="1664191" y="1196872"/>
              <a:ext cx="148755" cy="234862"/>
            </a:xfrm>
            <a:prstGeom prst="leftBrace">
              <a:avLst/>
            </a:prstGeom>
            <a:ln w="127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Textfeld 29">
            <a:extLst>
              <a:ext uri="{FF2B5EF4-FFF2-40B4-BE49-F238E27FC236}">
                <a16:creationId xmlns:a16="http://schemas.microsoft.com/office/drawing/2014/main" id="{B2DC245A-4FDA-50CB-10C2-A9C1808C929E}"/>
              </a:ext>
            </a:extLst>
          </p:cNvPr>
          <p:cNvSpPr txBox="1"/>
          <p:nvPr/>
        </p:nvSpPr>
        <p:spPr>
          <a:xfrm>
            <a:off x="328116" y="1077225"/>
            <a:ext cx="6719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TABULAR</a:t>
            </a: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C4CDD07-DE4F-E901-B7D3-FC9C3C6D3F9C}"/>
              </a:ext>
            </a:extLst>
          </p:cNvPr>
          <p:cNvCxnSpPr>
            <a:cxnSpLocks/>
          </p:cNvCxnSpPr>
          <p:nvPr/>
        </p:nvCxnSpPr>
        <p:spPr>
          <a:xfrm flipV="1">
            <a:off x="2021900" y="2370982"/>
            <a:ext cx="108000" cy="111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C4E02E4C-2350-1332-4C52-1875604935F2}"/>
              </a:ext>
            </a:extLst>
          </p:cNvPr>
          <p:cNvSpPr/>
          <p:nvPr/>
        </p:nvSpPr>
        <p:spPr>
          <a:xfrm>
            <a:off x="1401767" y="2144321"/>
            <a:ext cx="590834" cy="460549"/>
          </a:xfrm>
          <a:prstGeom prst="rect">
            <a:avLst/>
          </a:prstGeom>
          <a:noFill/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5" name="Gerade Verbindung 44">
            <a:extLst>
              <a:ext uri="{FF2B5EF4-FFF2-40B4-BE49-F238E27FC236}">
                <a16:creationId xmlns:a16="http://schemas.microsoft.com/office/drawing/2014/main" id="{1439D47F-B492-F46A-1709-86AA1D95C4BE}"/>
              </a:ext>
            </a:extLst>
          </p:cNvPr>
          <p:cNvCxnSpPr>
            <a:cxnSpLocks/>
            <a:stCxn id="43" idx="1"/>
            <a:endCxn id="43" idx="3"/>
          </p:cNvCxnSpPr>
          <p:nvPr/>
        </p:nvCxnSpPr>
        <p:spPr>
          <a:xfrm>
            <a:off x="1401767" y="2374596"/>
            <a:ext cx="59083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A36079ED-0FA2-99A2-4527-1B1816A6F41E}"/>
              </a:ext>
            </a:extLst>
          </p:cNvPr>
          <p:cNvCxnSpPr>
            <a:cxnSpLocks/>
            <a:stCxn id="43" idx="0"/>
            <a:endCxn id="43" idx="2"/>
          </p:cNvCxnSpPr>
          <p:nvPr/>
        </p:nvCxnSpPr>
        <p:spPr>
          <a:xfrm>
            <a:off x="1697184" y="2144321"/>
            <a:ext cx="0" cy="46054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6D63955A-C240-863D-A64F-4B994D568E9F}"/>
              </a:ext>
            </a:extLst>
          </p:cNvPr>
          <p:cNvCxnSpPr>
            <a:cxnSpLocks/>
          </p:cNvCxnSpPr>
          <p:nvPr/>
        </p:nvCxnSpPr>
        <p:spPr>
          <a:xfrm flipV="1">
            <a:off x="1729433" y="2186093"/>
            <a:ext cx="187786" cy="155959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feld 55">
            <a:extLst>
              <a:ext uri="{FF2B5EF4-FFF2-40B4-BE49-F238E27FC236}">
                <a16:creationId xmlns:a16="http://schemas.microsoft.com/office/drawing/2014/main" id="{6CFA80FA-9F9C-E41B-107B-391FFC0120B7}"/>
              </a:ext>
            </a:extLst>
          </p:cNvPr>
          <p:cNvSpPr txBox="1"/>
          <p:nvPr/>
        </p:nvSpPr>
        <p:spPr>
          <a:xfrm>
            <a:off x="1280607" y="2586941"/>
            <a:ext cx="8386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Latent Space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BBA387F6-84D9-88BD-B36B-171B4B205E09}"/>
              </a:ext>
            </a:extLst>
          </p:cNvPr>
          <p:cNvCxnSpPr>
            <a:cxnSpLocks/>
          </p:cNvCxnSpPr>
          <p:nvPr/>
        </p:nvCxnSpPr>
        <p:spPr>
          <a:xfrm>
            <a:off x="1259426" y="2372684"/>
            <a:ext cx="10800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1879A411-EF68-2DEB-27F0-6497DA42317F}"/>
              </a:ext>
            </a:extLst>
          </p:cNvPr>
          <p:cNvCxnSpPr>
            <a:cxnSpLocks/>
          </p:cNvCxnSpPr>
          <p:nvPr/>
        </p:nvCxnSpPr>
        <p:spPr>
          <a:xfrm flipV="1">
            <a:off x="1496885" y="2387138"/>
            <a:ext cx="82072" cy="190342"/>
          </a:xfrm>
          <a:prstGeom prst="straightConnector1">
            <a:avLst/>
          </a:prstGeom>
          <a:ln w="12700"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6E232206-788E-EC50-2209-6946C0D28A30}"/>
              </a:ext>
            </a:extLst>
          </p:cNvPr>
          <p:cNvCxnSpPr>
            <a:cxnSpLocks/>
          </p:cNvCxnSpPr>
          <p:nvPr/>
        </p:nvCxnSpPr>
        <p:spPr>
          <a:xfrm flipV="1">
            <a:off x="1728606" y="2481750"/>
            <a:ext cx="225198" cy="15967"/>
          </a:xfrm>
          <a:prstGeom prst="straightConnector1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feld 73">
            <a:extLst>
              <a:ext uri="{FF2B5EF4-FFF2-40B4-BE49-F238E27FC236}">
                <a16:creationId xmlns:a16="http://schemas.microsoft.com/office/drawing/2014/main" id="{BE3A1A43-FDB9-4A29-B158-34208E5BF761}"/>
              </a:ext>
            </a:extLst>
          </p:cNvPr>
          <p:cNvSpPr txBox="1"/>
          <p:nvPr/>
        </p:nvSpPr>
        <p:spPr>
          <a:xfrm>
            <a:off x="2081825" y="2192070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Ayuthaya" pitchFamily="2" charset="-34"/>
                <a:cs typeface="Ayuthaya" pitchFamily="2" charset="-34"/>
              </a:rPr>
              <a:t>SMILES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Ayuthaya" pitchFamily="2" charset="-34"/>
                <a:cs typeface="Ayuthaya" pitchFamily="2" charset="-34"/>
              </a:rPr>
              <a:t>EMBEDDING 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0096A7DD-413B-9243-A2E7-4E538E9C4ED4}"/>
              </a:ext>
            </a:extLst>
          </p:cNvPr>
          <p:cNvSpPr/>
          <p:nvPr/>
        </p:nvSpPr>
        <p:spPr>
          <a:xfrm>
            <a:off x="84533" y="375800"/>
            <a:ext cx="2839610" cy="3252060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AA552D2-320C-0D1D-4331-E27920212864}"/>
              </a:ext>
            </a:extLst>
          </p:cNvPr>
          <p:cNvSpPr txBox="1"/>
          <p:nvPr/>
        </p:nvSpPr>
        <p:spPr>
          <a:xfrm>
            <a:off x="1221509" y="230881"/>
            <a:ext cx="70904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INPUTS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31" name="Tabelle 30">
            <a:extLst>
              <a:ext uri="{FF2B5EF4-FFF2-40B4-BE49-F238E27FC236}">
                <a16:creationId xmlns:a16="http://schemas.microsoft.com/office/drawing/2014/main" id="{D8E7439A-26C2-9EEF-1AF5-92424973E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7814"/>
              </p:ext>
            </p:extLst>
          </p:nvPr>
        </p:nvGraphicFramePr>
        <p:xfrm>
          <a:off x="373773" y="3347777"/>
          <a:ext cx="982854" cy="18305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2408">
                  <a:extLst>
                    <a:ext uri="{9D8B030D-6E8A-4147-A177-3AD203B41FA5}">
                      <a16:colId xmlns:a16="http://schemas.microsoft.com/office/drawing/2014/main" val="2741185573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4229457792"/>
                    </a:ext>
                  </a:extLst>
                </a:gridCol>
                <a:gridCol w="272408">
                  <a:extLst>
                    <a:ext uri="{9D8B030D-6E8A-4147-A177-3AD203B41FA5}">
                      <a16:colId xmlns:a16="http://schemas.microsoft.com/office/drawing/2014/main" val="3851007919"/>
                    </a:ext>
                  </a:extLst>
                </a:gridCol>
                <a:gridCol w="165630">
                  <a:extLst>
                    <a:ext uri="{9D8B030D-6E8A-4147-A177-3AD203B41FA5}">
                      <a16:colId xmlns:a16="http://schemas.microsoft.com/office/drawing/2014/main" val="1592931007"/>
                    </a:ext>
                  </a:extLst>
                </a:gridCol>
              </a:tblGrid>
              <a:tr h="147918"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0.1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0.5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0.7</a:t>
                      </a:r>
                    </a:p>
                  </a:txBody>
                  <a:tcPr marL="45899" marR="45899" marT="22949" marB="22949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b="0" dirty="0">
                          <a:latin typeface="Helvetica" pitchFamily="2" charset="0"/>
                          <a:cs typeface="Courier New" panose="02070309020205020404" pitchFamily="49" charset="0"/>
                        </a:rPr>
                        <a:t>…</a:t>
                      </a:r>
                    </a:p>
                  </a:txBody>
                  <a:tcPr marL="45899" marR="45899" marT="22949" marB="22949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6028553"/>
                  </a:ext>
                </a:extLst>
              </a:tr>
            </a:tbl>
          </a:graphicData>
        </a:graphic>
      </p:graphicFrame>
      <p:sp>
        <p:nvSpPr>
          <p:cNvPr id="47" name="Textfeld 46">
            <a:extLst>
              <a:ext uri="{FF2B5EF4-FFF2-40B4-BE49-F238E27FC236}">
                <a16:creationId xmlns:a16="http://schemas.microsoft.com/office/drawing/2014/main" id="{AE8D8AA9-DC9C-E12F-7427-3840B5647F3F}"/>
              </a:ext>
            </a:extLst>
          </p:cNvPr>
          <p:cNvSpPr txBox="1"/>
          <p:nvPr/>
        </p:nvSpPr>
        <p:spPr>
          <a:xfrm>
            <a:off x="2813091" y="1049759"/>
            <a:ext cx="549894" cy="264893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de-DE" sz="2000" b="1" dirty="0">
                <a:solidFill>
                  <a:schemeClr val="bg2">
                    <a:lumMod val="75000"/>
                  </a:schemeClr>
                </a:solidFill>
              </a:rPr>
              <a:t>PREDCIT</a:t>
            </a:r>
          </a:p>
        </p:txBody>
      </p:sp>
      <p:sp>
        <p:nvSpPr>
          <p:cNvPr id="51" name="Abgerundetes Rechteck 50">
            <a:extLst>
              <a:ext uri="{FF2B5EF4-FFF2-40B4-BE49-F238E27FC236}">
                <a16:creationId xmlns:a16="http://schemas.microsoft.com/office/drawing/2014/main" id="{801691A5-8FCB-7B1E-E667-7F0574D76F04}"/>
              </a:ext>
            </a:extLst>
          </p:cNvPr>
          <p:cNvSpPr/>
          <p:nvPr/>
        </p:nvSpPr>
        <p:spPr>
          <a:xfrm>
            <a:off x="4544112" y="1256431"/>
            <a:ext cx="1247196" cy="37687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/>
              <a:t> </a:t>
            </a:r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GENERAL TOXICITY </a:t>
            </a:r>
          </a:p>
        </p:txBody>
      </p:sp>
      <p:cxnSp>
        <p:nvCxnSpPr>
          <p:cNvPr id="86" name="Gerade Verbindung 85">
            <a:extLst>
              <a:ext uri="{FF2B5EF4-FFF2-40B4-BE49-F238E27FC236}">
                <a16:creationId xmlns:a16="http://schemas.microsoft.com/office/drawing/2014/main" id="{B158F2C9-DEA7-3320-A49D-12A84836D2D5}"/>
              </a:ext>
            </a:extLst>
          </p:cNvPr>
          <p:cNvCxnSpPr>
            <a:cxnSpLocks/>
            <a:stCxn id="92" idx="0"/>
          </p:cNvCxnSpPr>
          <p:nvPr/>
        </p:nvCxnSpPr>
        <p:spPr>
          <a:xfrm flipH="1" flipV="1">
            <a:off x="5104281" y="2835793"/>
            <a:ext cx="319465" cy="260060"/>
          </a:xfrm>
          <a:prstGeom prst="line">
            <a:avLst/>
          </a:prstGeom>
          <a:ln>
            <a:solidFill>
              <a:srgbClr val="C0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ingebuchteter Richtungspfeil 12">
            <a:extLst>
              <a:ext uri="{FF2B5EF4-FFF2-40B4-BE49-F238E27FC236}">
                <a16:creationId xmlns:a16="http://schemas.microsoft.com/office/drawing/2014/main" id="{F8586D60-B2B1-9ED7-3901-6F2FCFD0ED3B}"/>
              </a:ext>
            </a:extLst>
          </p:cNvPr>
          <p:cNvSpPr/>
          <p:nvPr/>
        </p:nvSpPr>
        <p:spPr>
          <a:xfrm>
            <a:off x="4551400" y="3140458"/>
            <a:ext cx="361729" cy="497095"/>
          </a:xfrm>
          <a:prstGeom prst="chevr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84" name="Grafik 83" descr="Ein Bild, das Cartoon, Kunst enthält.&#10;&#10;KI-generierte Inhalte können fehlerhaft sein.">
            <a:extLst>
              <a:ext uri="{FF2B5EF4-FFF2-40B4-BE49-F238E27FC236}">
                <a16:creationId xmlns:a16="http://schemas.microsoft.com/office/drawing/2014/main" id="{82805532-F5DE-7015-D9D5-7E0C0DD5C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37818" t="19584" r="37622" b="31216"/>
          <a:stretch/>
        </p:blipFill>
        <p:spPr>
          <a:xfrm>
            <a:off x="4940055" y="2393633"/>
            <a:ext cx="832518" cy="554746"/>
          </a:xfrm>
          <a:prstGeom prst="rect">
            <a:avLst/>
          </a:prstGeom>
        </p:spPr>
      </p:pic>
      <p:sp>
        <p:nvSpPr>
          <p:cNvPr id="90" name="Oval 89">
            <a:extLst>
              <a:ext uri="{FF2B5EF4-FFF2-40B4-BE49-F238E27FC236}">
                <a16:creationId xmlns:a16="http://schemas.microsoft.com/office/drawing/2014/main" id="{07111963-04E8-DF73-CBC2-8D5FF8068210}"/>
              </a:ext>
            </a:extLst>
          </p:cNvPr>
          <p:cNvSpPr/>
          <p:nvPr/>
        </p:nvSpPr>
        <p:spPr>
          <a:xfrm>
            <a:off x="4983821" y="2607041"/>
            <a:ext cx="219530" cy="224124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EDEB6701-AEB5-D02A-601B-4C51170903E9}"/>
              </a:ext>
            </a:extLst>
          </p:cNvPr>
          <p:cNvSpPr/>
          <p:nvPr/>
        </p:nvSpPr>
        <p:spPr>
          <a:xfrm>
            <a:off x="4979578" y="3095853"/>
            <a:ext cx="888335" cy="532007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Abgerundetes Rechteck 75">
            <a:extLst>
              <a:ext uri="{FF2B5EF4-FFF2-40B4-BE49-F238E27FC236}">
                <a16:creationId xmlns:a16="http://schemas.microsoft.com/office/drawing/2014/main" id="{FD05CCFE-C0E1-C505-771B-0DE855D71873}"/>
              </a:ext>
            </a:extLst>
          </p:cNvPr>
          <p:cNvSpPr/>
          <p:nvPr/>
        </p:nvSpPr>
        <p:spPr>
          <a:xfrm>
            <a:off x="4480965" y="409574"/>
            <a:ext cx="1398097" cy="1820809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037C7CEC-5F1C-A7FE-13E3-6A0F62363860}"/>
              </a:ext>
            </a:extLst>
          </p:cNvPr>
          <p:cNvSpPr txBox="1"/>
          <p:nvPr/>
        </p:nvSpPr>
        <p:spPr>
          <a:xfrm>
            <a:off x="4761317" y="230881"/>
            <a:ext cx="76335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OUTPUT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83F39756-0F58-9552-34D2-7DA3EC9FF05B}"/>
              </a:ext>
            </a:extLst>
          </p:cNvPr>
          <p:cNvSpPr txBox="1"/>
          <p:nvPr/>
        </p:nvSpPr>
        <p:spPr>
          <a:xfrm>
            <a:off x="1472487" y="3092297"/>
            <a:ext cx="10599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SPECIE STRAITS</a:t>
            </a:r>
          </a:p>
        </p:txBody>
      </p:sp>
      <p:sp>
        <p:nvSpPr>
          <p:cNvPr id="57" name="Abgerundetes Rechteck 56">
            <a:extLst>
              <a:ext uri="{FF2B5EF4-FFF2-40B4-BE49-F238E27FC236}">
                <a16:creationId xmlns:a16="http://schemas.microsoft.com/office/drawing/2014/main" id="{9322CF98-EBF9-B6A2-DEBF-22F3E75F23E4}"/>
              </a:ext>
            </a:extLst>
          </p:cNvPr>
          <p:cNvSpPr/>
          <p:nvPr/>
        </p:nvSpPr>
        <p:spPr>
          <a:xfrm>
            <a:off x="3315806" y="409574"/>
            <a:ext cx="1101748" cy="3218286"/>
          </a:xfrm>
          <a:prstGeom prst="roundRect">
            <a:avLst/>
          </a:prstGeom>
          <a:noFill/>
          <a:ln w="63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9D1736A6-FE2B-6F6C-4C79-A8B978CFEF99}"/>
              </a:ext>
            </a:extLst>
          </p:cNvPr>
          <p:cNvSpPr txBox="1"/>
          <p:nvPr/>
        </p:nvSpPr>
        <p:spPr>
          <a:xfrm>
            <a:off x="3480434" y="230881"/>
            <a:ext cx="79220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50000"/>
                  </a:schemeClr>
                </a:solidFill>
              </a:rPr>
              <a:t>MODELS</a:t>
            </a:r>
            <a:endParaRPr lang="de-DE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47E94A7B-EF80-2264-61F4-069BC4683F53}"/>
              </a:ext>
            </a:extLst>
          </p:cNvPr>
          <p:cNvSpPr txBox="1"/>
          <p:nvPr/>
        </p:nvSpPr>
        <p:spPr>
          <a:xfrm>
            <a:off x="4383606" y="2455977"/>
            <a:ext cx="349006" cy="1242712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EXPLAIN</a:t>
            </a:r>
          </a:p>
        </p:txBody>
      </p:sp>
      <p:sp>
        <p:nvSpPr>
          <p:cNvPr id="64" name="Abgerundetes Rechteck 63">
            <a:extLst>
              <a:ext uri="{FF2B5EF4-FFF2-40B4-BE49-F238E27FC236}">
                <a16:creationId xmlns:a16="http://schemas.microsoft.com/office/drawing/2014/main" id="{A5CA4C3C-C7FC-C57A-9904-6AC29E8D1B45}"/>
              </a:ext>
            </a:extLst>
          </p:cNvPr>
          <p:cNvSpPr/>
          <p:nvPr/>
        </p:nvSpPr>
        <p:spPr>
          <a:xfrm>
            <a:off x="4544112" y="1724965"/>
            <a:ext cx="1237393" cy="37687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SPECIES-SPECIFIC </a:t>
            </a:r>
          </a:p>
          <a:p>
            <a:pPr algn="ctr"/>
            <a:r>
              <a:rPr lang="de-DE" sz="900" b="1" dirty="0">
                <a:solidFill>
                  <a:schemeClr val="bg2">
                    <a:lumMod val="50000"/>
                  </a:schemeClr>
                </a:solidFill>
              </a:rPr>
              <a:t>TOXICITY 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120D3B9D-8A5D-1F89-66DF-D70B21FF9A28}"/>
              </a:ext>
            </a:extLst>
          </p:cNvPr>
          <p:cNvSpPr txBox="1"/>
          <p:nvPr/>
        </p:nvSpPr>
        <p:spPr>
          <a:xfrm>
            <a:off x="4831820" y="735010"/>
            <a:ext cx="648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chemeClr val="bg2">
                    <a:lumMod val="50000"/>
                  </a:schemeClr>
                </a:solidFill>
              </a:rPr>
              <a:t>LC50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24A78E6D-F09A-FAEA-B680-70282DCC3A26}"/>
              </a:ext>
            </a:extLst>
          </p:cNvPr>
          <p:cNvSpPr txBox="1"/>
          <p:nvPr/>
        </p:nvSpPr>
        <p:spPr>
          <a:xfrm>
            <a:off x="3260055" y="774952"/>
            <a:ext cx="1247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25000"/>
                  </a:schemeClr>
                </a:solidFill>
              </a:rPr>
              <a:t>R</a:t>
            </a:r>
            <a:r>
              <a:rPr lang="de-DE" sz="1000" b="1" dirty="0">
                <a:solidFill>
                  <a:schemeClr val="bg2">
                    <a:lumMod val="25000"/>
                  </a:schemeClr>
                </a:solidFill>
              </a:rPr>
              <a:t>ANDOM </a:t>
            </a:r>
            <a:r>
              <a:rPr lang="de-DE" sz="1200" b="1" dirty="0">
                <a:solidFill>
                  <a:schemeClr val="bg2">
                    <a:lumMod val="25000"/>
                  </a:schemeClr>
                </a:solidFill>
              </a:rPr>
              <a:t>F</a:t>
            </a:r>
            <a:r>
              <a:rPr lang="de-DE" sz="1000" b="1" dirty="0">
                <a:solidFill>
                  <a:schemeClr val="bg2">
                    <a:lumMod val="25000"/>
                  </a:schemeClr>
                </a:solidFill>
              </a:rPr>
              <a:t>OREST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FA6C13BD-3F2B-6579-7F81-589F6864AEF9}"/>
              </a:ext>
            </a:extLst>
          </p:cNvPr>
          <p:cNvSpPr txBox="1"/>
          <p:nvPr/>
        </p:nvSpPr>
        <p:spPr>
          <a:xfrm>
            <a:off x="3599891" y="1613975"/>
            <a:ext cx="479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25000"/>
                  </a:schemeClr>
                </a:solidFill>
              </a:rPr>
              <a:t>D</a:t>
            </a:r>
            <a:r>
              <a:rPr lang="de-DE" sz="1000" b="1" dirty="0">
                <a:solidFill>
                  <a:schemeClr val="bg2">
                    <a:lumMod val="25000"/>
                  </a:schemeClr>
                </a:solidFill>
              </a:rPr>
              <a:t>NN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D293EE4A-353B-FE2E-C56F-3729687A4BCD}"/>
              </a:ext>
            </a:extLst>
          </p:cNvPr>
          <p:cNvSpPr txBox="1"/>
          <p:nvPr/>
        </p:nvSpPr>
        <p:spPr>
          <a:xfrm>
            <a:off x="3603899" y="2452998"/>
            <a:ext cx="619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25000"/>
                  </a:schemeClr>
                </a:solidFill>
              </a:rPr>
              <a:t>B</a:t>
            </a:r>
            <a:r>
              <a:rPr lang="de-DE" sz="1000" b="1" dirty="0">
                <a:solidFill>
                  <a:schemeClr val="bg2">
                    <a:lumMod val="25000"/>
                  </a:schemeClr>
                </a:solidFill>
              </a:rPr>
              <a:t>i-GRU</a:t>
            </a:r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360D85A1-F42C-778B-EB3D-C88AB46438B8}"/>
              </a:ext>
            </a:extLst>
          </p:cNvPr>
          <p:cNvSpPr txBox="1"/>
          <p:nvPr/>
        </p:nvSpPr>
        <p:spPr>
          <a:xfrm>
            <a:off x="3318565" y="3292022"/>
            <a:ext cx="1101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de-DE" sz="1000" b="1" dirty="0">
                <a:solidFill>
                  <a:schemeClr val="bg2">
                    <a:lumMod val="25000"/>
                  </a:schemeClr>
                </a:solidFill>
              </a:rPr>
              <a:t>RANSFORMER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74B96DC7-36AD-1A41-FEFC-B89C5491D037}"/>
              </a:ext>
            </a:extLst>
          </p:cNvPr>
          <p:cNvCxnSpPr>
            <a:cxnSpLocks/>
          </p:cNvCxnSpPr>
          <p:nvPr/>
        </p:nvCxnSpPr>
        <p:spPr>
          <a:xfrm>
            <a:off x="1160230" y="3105168"/>
            <a:ext cx="0" cy="18000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D96263C9-1F8C-D8D4-6AB2-61693060E1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73" r="4367" b="19269"/>
          <a:stretch/>
        </p:blipFill>
        <p:spPr>
          <a:xfrm>
            <a:off x="608761" y="2784333"/>
            <a:ext cx="778440" cy="38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2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115</Words>
  <Application>Microsoft Macintosh PowerPoint</Application>
  <PresentationFormat>Benutzerdefiniert</PresentationFormat>
  <Paragraphs>85</Paragraphs>
  <Slides>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Ayuthaya</vt:lpstr>
      <vt:lpstr>Helvetica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Isabelle Halbhuber</dc:creator>
  <cp:lastModifiedBy>Isabelle Halbhuber</cp:lastModifiedBy>
  <cp:revision>19</cp:revision>
  <dcterms:created xsi:type="dcterms:W3CDTF">2024-12-29T11:33:57Z</dcterms:created>
  <dcterms:modified xsi:type="dcterms:W3CDTF">2025-04-30T14:01:27Z</dcterms:modified>
</cp:coreProperties>
</file>

<file path=docProps/thumbnail.jpeg>
</file>